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6569" r:id="rId1"/>
    <p:sldMasterId id="2147488461" r:id="rId2"/>
    <p:sldMasterId id="2147486597" r:id="rId3"/>
    <p:sldMasterId id="2147486607" r:id="rId4"/>
    <p:sldMasterId id="2147486611" r:id="rId5"/>
    <p:sldMasterId id="2147486613" r:id="rId6"/>
    <p:sldMasterId id="2147486694" r:id="rId7"/>
    <p:sldMasterId id="2147486698" r:id="rId8"/>
    <p:sldMasterId id="2147486700" r:id="rId9"/>
    <p:sldMasterId id="2147486702" r:id="rId10"/>
    <p:sldMasterId id="2147486724" r:id="rId11"/>
    <p:sldMasterId id="2147486736" r:id="rId12"/>
    <p:sldMasterId id="2147486740" r:id="rId13"/>
    <p:sldMasterId id="2147488471" r:id="rId14"/>
    <p:sldMasterId id="2147486000" r:id="rId15"/>
    <p:sldMasterId id="2147486002" r:id="rId16"/>
    <p:sldMasterId id="2147486127" r:id="rId17"/>
    <p:sldMasterId id="2147488476" r:id="rId18"/>
    <p:sldMasterId id="2147488478" r:id="rId19"/>
    <p:sldMasterId id="2147488481" r:id="rId20"/>
    <p:sldMasterId id="2147488483" r:id="rId21"/>
    <p:sldMasterId id="2147488485" r:id="rId22"/>
  </p:sldMasterIdLst>
  <p:notesMasterIdLst>
    <p:notesMasterId r:id="rId44"/>
  </p:notesMasterIdLst>
  <p:handoutMasterIdLst>
    <p:handoutMasterId r:id="rId45"/>
  </p:handoutMasterIdLst>
  <p:sldIdLst>
    <p:sldId id="538" r:id="rId23"/>
    <p:sldId id="1450" r:id="rId24"/>
    <p:sldId id="1451" r:id="rId25"/>
    <p:sldId id="1452" r:id="rId26"/>
    <p:sldId id="1453" r:id="rId27"/>
    <p:sldId id="542" r:id="rId28"/>
    <p:sldId id="540" r:id="rId29"/>
    <p:sldId id="536" r:id="rId30"/>
    <p:sldId id="537" r:id="rId31"/>
    <p:sldId id="496" r:id="rId32"/>
    <p:sldId id="1454" r:id="rId33"/>
    <p:sldId id="498" r:id="rId34"/>
    <p:sldId id="272" r:id="rId35"/>
    <p:sldId id="497" r:id="rId36"/>
    <p:sldId id="1446" r:id="rId37"/>
    <p:sldId id="1449" r:id="rId38"/>
    <p:sldId id="1455" r:id="rId39"/>
    <p:sldId id="1438" r:id="rId40"/>
    <p:sldId id="1447" r:id="rId41"/>
    <p:sldId id="1443" r:id="rId42"/>
    <p:sldId id="1456" r:id="rId43"/>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Lst>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7AD70-A8AE-F8F1-8C3F-ADDCD3423768}" name="Clare Quinlivan" initials="CQ" userId="S::clare.quinlivan@nmc-uk.org::ee706da7-0761-4a24-9b80-a59c172623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35"/>
    <a:srgbClr val="000000"/>
    <a:srgbClr val="DB3C8E"/>
    <a:srgbClr val="242A2C"/>
    <a:srgbClr val="0E3C62"/>
    <a:srgbClr val="3AACB9"/>
    <a:srgbClr val="4F639B"/>
    <a:srgbClr val="4C5F93"/>
    <a:srgbClr val="D9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8FC8D-ABDA-43A1-B470-A1475AF5B4AF}" v="2" dt="2023-02-15T17:19:47.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8741" autoAdjust="0"/>
  </p:normalViewPr>
  <p:slideViewPr>
    <p:cSldViewPr snapToGrid="0">
      <p:cViewPr varScale="1">
        <p:scale>
          <a:sx n="129" d="100"/>
          <a:sy n="129" d="100"/>
        </p:scale>
        <p:origin x="108" y="1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font" Target="fonts/font2.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handoutMaster" Target="handoutMasters/handoutMaster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font" Target="fonts/font3.fntdata"/><Relationship Id="rId56" Type="http://schemas.microsoft.com/office/2018/10/relationships/authors" Target="authors.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font" Target="fonts/font1.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West" userId="8b68c557-c4c1-4972-96a0-8b2d6c03278d" providerId="ADAL" clId="{2B88FC8D-ABDA-43A1-B470-A1475AF5B4AF}"/>
    <pc:docChg chg="custSel modSld">
      <pc:chgData name="Sue West" userId="8b68c557-c4c1-4972-96a0-8b2d6c03278d" providerId="ADAL" clId="{2B88FC8D-ABDA-43A1-B470-A1475AF5B4AF}" dt="2023-02-15T17:26:37.462" v="94" actId="1076"/>
      <pc:docMkLst>
        <pc:docMk/>
      </pc:docMkLst>
      <pc:sldChg chg="modSp mod">
        <pc:chgData name="Sue West" userId="8b68c557-c4c1-4972-96a0-8b2d6c03278d" providerId="ADAL" clId="{2B88FC8D-ABDA-43A1-B470-A1475AF5B4AF}" dt="2023-02-15T17:15:33.651" v="30" actId="20577"/>
        <pc:sldMkLst>
          <pc:docMk/>
          <pc:sldMk cId="0" sldId="496"/>
        </pc:sldMkLst>
        <pc:spChg chg="mod">
          <ac:chgData name="Sue West" userId="8b68c557-c4c1-4972-96a0-8b2d6c03278d" providerId="ADAL" clId="{2B88FC8D-ABDA-43A1-B470-A1475AF5B4AF}" dt="2023-02-15T17:15:33.651" v="30" actId="20577"/>
          <ac:spMkLst>
            <pc:docMk/>
            <pc:sldMk cId="0" sldId="496"/>
            <ac:spMk id="3" creationId="{23E5C87B-0977-69CE-0781-E0D85CE25F82}"/>
          </ac:spMkLst>
        </pc:spChg>
      </pc:sldChg>
      <pc:sldChg chg="modSp mod">
        <pc:chgData name="Sue West" userId="8b68c557-c4c1-4972-96a0-8b2d6c03278d" providerId="ADAL" clId="{2B88FC8D-ABDA-43A1-B470-A1475AF5B4AF}" dt="2023-02-15T17:19:47.012" v="54" actId="14100"/>
        <pc:sldMkLst>
          <pc:docMk/>
          <pc:sldMk cId="0" sldId="497"/>
        </pc:sldMkLst>
        <pc:spChg chg="mod">
          <ac:chgData name="Sue West" userId="8b68c557-c4c1-4972-96a0-8b2d6c03278d" providerId="ADAL" clId="{2B88FC8D-ABDA-43A1-B470-A1475AF5B4AF}" dt="2023-02-15T17:19:26.881" v="48" actId="14100"/>
          <ac:spMkLst>
            <pc:docMk/>
            <pc:sldMk cId="0" sldId="497"/>
            <ac:spMk id="3" creationId="{DB0FE80C-300B-5C93-059E-4C9EAE28F2C3}"/>
          </ac:spMkLst>
        </pc:spChg>
        <pc:spChg chg="mod">
          <ac:chgData name="Sue West" userId="8b68c557-c4c1-4972-96a0-8b2d6c03278d" providerId="ADAL" clId="{2B88FC8D-ABDA-43A1-B470-A1475AF5B4AF}" dt="2023-02-15T17:19:47.012" v="54" actId="14100"/>
          <ac:spMkLst>
            <pc:docMk/>
            <pc:sldMk cId="0" sldId="497"/>
            <ac:spMk id="23554" creationId="{FA6C266B-D586-EDF0-C8F9-926364445368}"/>
          </ac:spMkLst>
        </pc:spChg>
      </pc:sldChg>
      <pc:sldChg chg="modSp mod">
        <pc:chgData name="Sue West" userId="8b68c557-c4c1-4972-96a0-8b2d6c03278d" providerId="ADAL" clId="{2B88FC8D-ABDA-43A1-B470-A1475AF5B4AF}" dt="2023-02-15T17:16:33.105" v="32" actId="1076"/>
        <pc:sldMkLst>
          <pc:docMk/>
          <pc:sldMk cId="3699458817" sldId="498"/>
        </pc:sldMkLst>
        <pc:spChg chg="mod">
          <ac:chgData name="Sue West" userId="8b68c557-c4c1-4972-96a0-8b2d6c03278d" providerId="ADAL" clId="{2B88FC8D-ABDA-43A1-B470-A1475AF5B4AF}" dt="2023-02-15T17:16:33.105" v="32" actId="1076"/>
          <ac:spMkLst>
            <pc:docMk/>
            <pc:sldMk cId="3699458817" sldId="498"/>
            <ac:spMk id="3" creationId="{C168DF18-C831-26E6-3DA0-204C7E5BA57E}"/>
          </ac:spMkLst>
        </pc:spChg>
        <pc:spChg chg="mod">
          <ac:chgData name="Sue West" userId="8b68c557-c4c1-4972-96a0-8b2d6c03278d" providerId="ADAL" clId="{2B88FC8D-ABDA-43A1-B470-A1475AF5B4AF}" dt="2023-02-15T17:16:21.089" v="31" actId="20577"/>
          <ac:spMkLst>
            <pc:docMk/>
            <pc:sldMk cId="3699458817" sldId="498"/>
            <ac:spMk id="4" creationId="{6211502F-6D30-5A7E-C797-B5C41348596B}"/>
          </ac:spMkLst>
        </pc:spChg>
      </pc:sldChg>
      <pc:sldChg chg="modSp mod">
        <pc:chgData name="Sue West" userId="8b68c557-c4c1-4972-96a0-8b2d6c03278d" providerId="ADAL" clId="{2B88FC8D-ABDA-43A1-B470-A1475AF5B4AF}" dt="2023-02-15T17:13:41.302" v="1" actId="14734"/>
        <pc:sldMkLst>
          <pc:docMk/>
          <pc:sldMk cId="14093499" sldId="540"/>
        </pc:sldMkLst>
        <pc:graphicFrameChg chg="modGraphic">
          <ac:chgData name="Sue West" userId="8b68c557-c4c1-4972-96a0-8b2d6c03278d" providerId="ADAL" clId="{2B88FC8D-ABDA-43A1-B470-A1475AF5B4AF}" dt="2023-02-15T17:13:41.302" v="1" actId="14734"/>
          <ac:graphicFrameMkLst>
            <pc:docMk/>
            <pc:sldMk cId="14093499" sldId="540"/>
            <ac:graphicFrameMk id="10" creationId="{22EFCFBB-C126-43F7-AA1E-63F26836956C}"/>
          </ac:graphicFrameMkLst>
        </pc:graphicFrameChg>
      </pc:sldChg>
      <pc:sldChg chg="modSp mod">
        <pc:chgData name="Sue West" userId="8b68c557-c4c1-4972-96a0-8b2d6c03278d" providerId="ADAL" clId="{2B88FC8D-ABDA-43A1-B470-A1475AF5B4AF}" dt="2023-02-15T17:20:01.336" v="57" actId="20577"/>
        <pc:sldMkLst>
          <pc:docMk/>
          <pc:sldMk cId="686491612" sldId="1446"/>
        </pc:sldMkLst>
        <pc:spChg chg="mod">
          <ac:chgData name="Sue West" userId="8b68c557-c4c1-4972-96a0-8b2d6c03278d" providerId="ADAL" clId="{2B88FC8D-ABDA-43A1-B470-A1475AF5B4AF}" dt="2023-02-15T17:20:01.336" v="57" actId="20577"/>
          <ac:spMkLst>
            <pc:docMk/>
            <pc:sldMk cId="686491612" sldId="1446"/>
            <ac:spMk id="2" creationId="{93A22750-69CE-C633-1202-C036D43FC781}"/>
          </ac:spMkLst>
        </pc:spChg>
        <pc:spChg chg="mod">
          <ac:chgData name="Sue West" userId="8b68c557-c4c1-4972-96a0-8b2d6c03278d" providerId="ADAL" clId="{2B88FC8D-ABDA-43A1-B470-A1475AF5B4AF}" dt="2023-02-15T17:18:25.140" v="44" actId="255"/>
          <ac:spMkLst>
            <pc:docMk/>
            <pc:sldMk cId="686491612" sldId="1446"/>
            <ac:spMk id="3" creationId="{53E3DEEE-DA58-66FA-F1FB-8583CC9AF51C}"/>
          </ac:spMkLst>
        </pc:spChg>
        <pc:spChg chg="mod">
          <ac:chgData name="Sue West" userId="8b68c557-c4c1-4972-96a0-8b2d6c03278d" providerId="ADAL" clId="{2B88FC8D-ABDA-43A1-B470-A1475AF5B4AF}" dt="2023-02-15T17:18:43.636" v="46" actId="20577"/>
          <ac:spMkLst>
            <pc:docMk/>
            <pc:sldMk cId="686491612" sldId="1446"/>
            <ac:spMk id="4" creationId="{79B365C5-707C-7887-F75C-530A8414F346}"/>
          </ac:spMkLst>
        </pc:spChg>
        <pc:spChg chg="mod">
          <ac:chgData name="Sue West" userId="8b68c557-c4c1-4972-96a0-8b2d6c03278d" providerId="ADAL" clId="{2B88FC8D-ABDA-43A1-B470-A1475AF5B4AF}" dt="2023-02-15T17:18:48.715" v="47" actId="20577"/>
          <ac:spMkLst>
            <pc:docMk/>
            <pc:sldMk cId="686491612" sldId="1446"/>
            <ac:spMk id="5" creationId="{EB521136-F9CC-8EDF-FC98-8CEFF5A93D1E}"/>
          </ac:spMkLst>
        </pc:spChg>
      </pc:sldChg>
      <pc:sldChg chg="modSp mod">
        <pc:chgData name="Sue West" userId="8b68c557-c4c1-4972-96a0-8b2d6c03278d" providerId="ADAL" clId="{2B88FC8D-ABDA-43A1-B470-A1475AF5B4AF}" dt="2023-02-15T17:26:37.462" v="94" actId="1076"/>
        <pc:sldMkLst>
          <pc:docMk/>
          <pc:sldMk cId="3589521790" sldId="1447"/>
        </pc:sldMkLst>
        <pc:spChg chg="mod">
          <ac:chgData name="Sue West" userId="8b68c557-c4c1-4972-96a0-8b2d6c03278d" providerId="ADAL" clId="{2B88FC8D-ABDA-43A1-B470-A1475AF5B4AF}" dt="2023-02-15T17:26:15.840" v="91" actId="14100"/>
          <ac:spMkLst>
            <pc:docMk/>
            <pc:sldMk cId="3589521790" sldId="1447"/>
            <ac:spMk id="2" creationId="{77318E70-B763-930D-A2FC-71AF31B973D8}"/>
          </ac:spMkLst>
        </pc:spChg>
        <pc:spChg chg="mod">
          <ac:chgData name="Sue West" userId="8b68c557-c4c1-4972-96a0-8b2d6c03278d" providerId="ADAL" clId="{2B88FC8D-ABDA-43A1-B470-A1475AF5B4AF}" dt="2023-02-15T17:26:37.462" v="94" actId="1076"/>
          <ac:spMkLst>
            <pc:docMk/>
            <pc:sldMk cId="3589521790" sldId="1447"/>
            <ac:spMk id="3" creationId="{6035B926-1CC2-A929-336B-482F35192502}"/>
          </ac:spMkLst>
        </pc:spChg>
      </pc:sldChg>
      <pc:sldChg chg="modSp mod">
        <pc:chgData name="Sue West" userId="8b68c557-c4c1-4972-96a0-8b2d6c03278d" providerId="ADAL" clId="{2B88FC8D-ABDA-43A1-B470-A1475AF5B4AF}" dt="2023-02-15T17:20:47.461" v="63" actId="14100"/>
        <pc:sldMkLst>
          <pc:docMk/>
          <pc:sldMk cId="1605438927" sldId="1449"/>
        </pc:sldMkLst>
        <pc:spChg chg="mod">
          <ac:chgData name="Sue West" userId="8b68c557-c4c1-4972-96a0-8b2d6c03278d" providerId="ADAL" clId="{2B88FC8D-ABDA-43A1-B470-A1475AF5B4AF}" dt="2023-02-15T17:20:47.461" v="63" actId="14100"/>
          <ac:spMkLst>
            <pc:docMk/>
            <pc:sldMk cId="1605438927" sldId="1449"/>
            <ac:spMk id="3" creationId="{F717C6C4-D83D-7E6F-575E-7AFCE0E7541F}"/>
          </ac:spMkLst>
        </pc:spChg>
        <pc:spChg chg="mod">
          <ac:chgData name="Sue West" userId="8b68c557-c4c1-4972-96a0-8b2d6c03278d" providerId="ADAL" clId="{2B88FC8D-ABDA-43A1-B470-A1475AF5B4AF}" dt="2023-02-15T17:20:40.781" v="62" actId="20577"/>
          <ac:spMkLst>
            <pc:docMk/>
            <pc:sldMk cId="1605438927" sldId="1449"/>
            <ac:spMk id="4" creationId="{28167B9D-FD88-2096-DD42-EF01D2150500}"/>
          </ac:spMkLst>
        </pc:spChg>
        <pc:spChg chg="mod">
          <ac:chgData name="Sue West" userId="8b68c557-c4c1-4972-96a0-8b2d6c03278d" providerId="ADAL" clId="{2B88FC8D-ABDA-43A1-B470-A1475AF5B4AF}" dt="2023-02-15T17:20:32.791" v="60" actId="20577"/>
          <ac:spMkLst>
            <pc:docMk/>
            <pc:sldMk cId="1605438927" sldId="1449"/>
            <ac:spMk id="5" creationId="{BC769A30-5832-921F-02F6-E474C21ACFC1}"/>
          </ac:spMkLst>
        </pc:spChg>
      </pc:sldChg>
      <pc:sldChg chg="modSp mod">
        <pc:chgData name="Sue West" userId="8b68c557-c4c1-4972-96a0-8b2d6c03278d" providerId="ADAL" clId="{2B88FC8D-ABDA-43A1-B470-A1475AF5B4AF}" dt="2023-02-15T17:21:26.329" v="65" actId="14100"/>
        <pc:sldMkLst>
          <pc:docMk/>
          <pc:sldMk cId="2700653437" sldId="1455"/>
        </pc:sldMkLst>
        <pc:spChg chg="mod">
          <ac:chgData name="Sue West" userId="8b68c557-c4c1-4972-96a0-8b2d6c03278d" providerId="ADAL" clId="{2B88FC8D-ABDA-43A1-B470-A1475AF5B4AF}" dt="2023-02-15T17:21:26.329" v="65" actId="14100"/>
          <ac:spMkLst>
            <pc:docMk/>
            <pc:sldMk cId="2700653437" sldId="1455"/>
            <ac:spMk id="3" creationId="{C4F48BD8-4CE3-59EF-445E-FEF3F8F6C70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F6D24-6089-416A-9386-C7D9286E1A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4B443DFC-704E-47D2-B2EF-8A3011E52AE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C93358-5893-4869-91AC-13E57CB5A6A7}" type="datetime1">
              <a:rPr lang="en-GB"/>
              <a:pPr>
                <a:defRPr/>
              </a:pPr>
              <a:t>21/02/2023</a:t>
            </a:fld>
            <a:endParaRPr lang="en-US" dirty="0"/>
          </a:p>
        </p:txBody>
      </p:sp>
      <p:sp>
        <p:nvSpPr>
          <p:cNvPr id="4" name="Footer Placeholder 3">
            <a:extLst>
              <a:ext uri="{FF2B5EF4-FFF2-40B4-BE49-F238E27FC236}">
                <a16:creationId xmlns:a16="http://schemas.microsoft.com/office/drawing/2014/main" id="{CBC9ADB3-0735-4FF3-9961-12DCDFCD6C9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6261C53C-06F9-4B41-AA11-1B4F860C0C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10D7F72-A151-45F9-862B-E8F8C0B14200}"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8B476-6E4E-4907-BA5C-A30F6B5703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90A602A-149B-402B-93DC-6546C6812C5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CC73AB5-E21A-4BD7-9F6F-269BADD81832}" type="datetime1">
              <a:rPr lang="en-GB"/>
              <a:pPr>
                <a:defRPr/>
              </a:pPr>
              <a:t>21/02/2023</a:t>
            </a:fld>
            <a:endParaRPr lang="en-US" dirty="0"/>
          </a:p>
        </p:txBody>
      </p:sp>
      <p:sp>
        <p:nvSpPr>
          <p:cNvPr id="4" name="Slide Image Placeholder 3">
            <a:extLst>
              <a:ext uri="{FF2B5EF4-FFF2-40B4-BE49-F238E27FC236}">
                <a16:creationId xmlns:a16="http://schemas.microsoft.com/office/drawing/2014/main" id="{A3C2D9C3-569B-48AB-8E24-361E5E379B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CFDE74C-89CD-4F81-96DC-BA19254E8F5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047C0065-A279-4279-99A8-AFA442AA233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7345FF02-015A-41DB-B9EE-21A60CFF6A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F3DD253-20F1-4E8C-987B-BC2BDBE11E56}" type="slidenum">
              <a:rPr lang="en-US" altLang="en-US"/>
              <a:pPr/>
              <a:t>‹#›</a:t>
            </a:fld>
            <a:endParaRPr lang="en-US" altLang="en-US" dirty="0"/>
          </a:p>
        </p:txBody>
      </p:sp>
    </p:spTree>
    <p:extLst>
      <p:ext uri="{BB962C8B-B14F-4D97-AF65-F5344CB8AC3E}">
        <p14:creationId xmlns:p14="http://schemas.microsoft.com/office/powerpoint/2010/main" val="329692060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dirty="0">
                <a:solidFill>
                  <a:srgbClr val="111111"/>
                </a:solidFill>
                <a:effectLst/>
              </a:rPr>
              <a:t>Our </a:t>
            </a:r>
            <a:r>
              <a:rPr lang="en-US" sz="2000" dirty="0">
                <a:solidFill>
                  <a:srgbClr val="111111"/>
                </a:solidFill>
              </a:rPr>
              <a:t>standards for pre-registration programmes set </a:t>
            </a:r>
            <a:r>
              <a:rPr lang="en-US" sz="2000" b="0" i="0" dirty="0">
                <a:solidFill>
                  <a:srgbClr val="111111"/>
                </a:solidFill>
                <a:effectLst/>
              </a:rPr>
              <a:t>out how nursing and midwifery programmes should be delivered to ensure that those leading to registration enable students to meet the standards of proficiency for safe and effective practice.</a:t>
            </a:r>
            <a:endParaRPr lang="en-US" sz="800" b="0" i="0" dirty="0">
              <a:solidFill>
                <a:srgbClr val="111111"/>
              </a:solidFill>
              <a:effectLst/>
            </a:endParaRPr>
          </a:p>
          <a:p>
            <a:pPr marL="342900" indent="-342900">
              <a:buFont typeface="Arial" panose="020B0604020202020204" pitchFamily="34" charset="0"/>
              <a:buChar char="•"/>
            </a:pPr>
            <a:endParaRPr lang="en-US" sz="800" dirty="0">
              <a:solidFill>
                <a:srgbClr val="111111"/>
              </a:solidFill>
            </a:endParaRPr>
          </a:p>
          <a:p>
            <a:pPr marL="342900" indent="-342900">
              <a:buFont typeface="Arial" panose="020B0604020202020204" pitchFamily="34" charset="0"/>
              <a:buChar char="•"/>
            </a:pPr>
            <a:r>
              <a:rPr lang="en-US" sz="2000" dirty="0">
                <a:solidFill>
                  <a:srgbClr val="111111"/>
                </a:solidFill>
              </a:rPr>
              <a:t>Some of the content in these standards is underpinned by EU law – the EU Directive, which has been in place since the 1970s. Since the UK has left the EU, we now have the flexibility and scope to consider if, and how, the Directive remains incorporated within our standards.</a:t>
            </a:r>
            <a:endParaRPr lang="en-US" sz="800" dirty="0">
              <a:solidFill>
                <a:srgbClr val="111111"/>
              </a:solidFill>
            </a:endParaRPr>
          </a:p>
          <a:p>
            <a:pPr marL="342900" indent="-342900">
              <a:buFont typeface="Arial" panose="020B0604020202020204" pitchFamily="34" charset="0"/>
              <a:buChar char="•"/>
            </a:pPr>
            <a:endParaRPr lang="en-US" sz="800" dirty="0">
              <a:solidFill>
                <a:srgbClr val="111111"/>
              </a:solidFill>
            </a:endParaRPr>
          </a:p>
          <a:p>
            <a:pPr marL="342900" indent="-342900">
              <a:buFont typeface="Arial" panose="020B0604020202020204" pitchFamily="34" charset="0"/>
              <a:buChar char="•"/>
            </a:pPr>
            <a:r>
              <a:rPr lang="en-US" sz="2000" dirty="0">
                <a:solidFill>
                  <a:srgbClr val="111111"/>
                </a:solidFill>
              </a:rPr>
              <a:t>We have since undertaken a programme of work to remove the reference to the Directive </a:t>
            </a:r>
            <a:r>
              <a:rPr lang="en-US" sz="2000" dirty="0">
                <a:solidFill>
                  <a:srgbClr val="000000"/>
                </a:solidFill>
              </a:rPr>
              <a:t>and </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co-production with our </a:t>
            </a:r>
            <a:r>
              <a:rPr lang="en-GB" sz="2000" b="1" dirty="0">
                <a:solidFill>
                  <a:srgbClr val="007396"/>
                </a:solidFill>
                <a:effectLst/>
                <a:latin typeface="Arial" panose="020B0604020202020204" pitchFamily="34" charset="0"/>
                <a:ea typeface="Times New Roman" panose="02020603050405020304" pitchFamily="18" charset="0"/>
                <a:cs typeface="Times New Roman" panose="02020603050405020304" pitchFamily="18" charset="0"/>
              </a:rPr>
              <a:t>subject matter experts</a:t>
            </a:r>
            <a:r>
              <a:rPr lang="en-GB" sz="2000" dirty="0">
                <a:solidFill>
                  <a:srgbClr val="007396"/>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proposed changes to our pre-registration programme standards for nursing and midwifery.</a:t>
            </a:r>
            <a:endPar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8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focus was on enhancement, flexibility, inclusivity and the safety of people using nursing and midwifery services.</a:t>
            </a:r>
            <a:endParaRPr lang="en-GB" sz="2000"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7B9D5-4213-498D-A55B-9EAB712EE9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32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The changes we are introducing will:</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help widen access to nursing and midwifery programmes by removing unnecessary barriers to admission and allowing education institutions to set their own selection and admission criteria;</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clarify the knowledge and skills requirements that are necessary for safe, kind, and effective nursing and midwifery practice in UK health and social care;</a:t>
            </a:r>
          </a:p>
          <a:p>
            <a:pPr marL="457200"/>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increase opportunities for student nurses and midwives to experience clinical practice learning across a wider range of UK health and social care environments;</a:t>
            </a:r>
          </a:p>
          <a:p>
            <a:pPr marL="457200"/>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allow simulated practice learning for up to 600 hours in nursing programmes.</a:t>
            </a: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7B9D5-4213-498D-A55B-9EAB712EE9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08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D0B2ED-D6F1-795A-F0D9-8A716C300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C5616F6-BCFB-CAD7-BCFB-641A91525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Latter referenced</a:t>
            </a:r>
          </a:p>
        </p:txBody>
      </p:sp>
      <p:sp>
        <p:nvSpPr>
          <p:cNvPr id="21508" name="Slide Number Placeholder 3">
            <a:extLst>
              <a:ext uri="{FF2B5EF4-FFF2-40B4-BE49-F238E27FC236}">
                <a16:creationId xmlns:a16="http://schemas.microsoft.com/office/drawing/2014/main" id="{F5843449-8082-CC9E-E7E5-E47EC4A109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39C9CC-F283-FF4D-B57E-C9C590D6B78C}" type="slidenum">
              <a:rPr lang="en-US" altLang="en-US">
                <a:latin typeface="Calibri" panose="020F0502020204030204" pitchFamily="34" charset="0"/>
              </a:rPr>
              <a:pPr/>
              <a:t>10</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 AEIs approved: </a:t>
            </a:r>
          </a:p>
        </p:txBody>
      </p:sp>
      <p:sp>
        <p:nvSpPr>
          <p:cNvPr id="4" name="Slide Number Placeholder 3"/>
          <p:cNvSpPr>
            <a:spLocks noGrp="1"/>
          </p:cNvSpPr>
          <p:nvPr>
            <p:ph type="sldNum" sz="quarter" idx="5"/>
          </p:nvPr>
        </p:nvSpPr>
        <p:spPr/>
        <p:txBody>
          <a:bodyPr/>
          <a:lstStyle/>
          <a:p>
            <a:fld id="{4F3DD253-20F1-4E8C-987B-BC2BDBE11E56}" type="slidenum">
              <a:rPr lang="en-US" altLang="en-US" smtClean="0"/>
              <a:pPr/>
              <a:t>12</a:t>
            </a:fld>
            <a:endParaRPr lang="en-US" altLang="en-US" dirty="0"/>
          </a:p>
        </p:txBody>
      </p:sp>
    </p:spTree>
    <p:extLst>
      <p:ext uri="{BB962C8B-B14F-4D97-AF65-F5344CB8AC3E}">
        <p14:creationId xmlns:p14="http://schemas.microsoft.com/office/powerpoint/2010/main" val="52822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2E2E9-5704-424D-BA65-D439746D1E1D}" type="slidenum">
              <a:rPr lang="en-US" altLang="en-US" smtClean="0"/>
              <a:pPr/>
              <a:t>14</a:t>
            </a:fld>
            <a:endParaRPr lang="en-US" altLang="en-US" dirty="0"/>
          </a:p>
        </p:txBody>
      </p:sp>
    </p:spTree>
    <p:extLst>
      <p:ext uri="{BB962C8B-B14F-4D97-AF65-F5344CB8AC3E}">
        <p14:creationId xmlns:p14="http://schemas.microsoft.com/office/powerpoint/2010/main" val="249818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urple 6">
    <p:spTree>
      <p:nvGrpSpPr>
        <p:cNvPr id="1" name=""/>
        <p:cNvGrpSpPr/>
        <p:nvPr/>
      </p:nvGrpSpPr>
      <p:grpSpPr>
        <a:xfrm>
          <a:off x="0" y="0"/>
          <a:ext cx="0" cy="0"/>
          <a:chOff x="0" y="0"/>
          <a:chExt cx="0" cy="0"/>
        </a:xfrm>
      </p:grpSpPr>
      <p:sp>
        <p:nvSpPr>
          <p:cNvPr id="5" name="Title 1"/>
          <p:cNvSpPr>
            <a:spLocks noGrp="1"/>
          </p:cNvSpPr>
          <p:nvPr>
            <p:ph type="ctrTitle"/>
          </p:nvPr>
        </p:nvSpPr>
        <p:spPr>
          <a:xfrm>
            <a:off x="406367" y="1642676"/>
            <a:ext cx="4374062" cy="2687286"/>
          </a:xfrm>
          <a:prstGeom prst="rect">
            <a:avLst/>
          </a:prstGeom>
        </p:spPr>
        <p:txBody>
          <a:bodyPr/>
          <a:lstStyle>
            <a:lvl1pPr>
              <a:defRPr sz="4000">
                <a:solidFill>
                  <a:schemeClr val="bg1"/>
                </a:solidFill>
              </a:defRPr>
            </a:lvl1pPr>
          </a:lstStyle>
          <a:p>
            <a:r>
              <a:rPr lang="en-US"/>
              <a:t>Click to edit Master title style</a:t>
            </a:r>
          </a:p>
        </p:txBody>
      </p:sp>
      <p:sp>
        <p:nvSpPr>
          <p:cNvPr id="12" name="Text Placeholder 8"/>
          <p:cNvSpPr>
            <a:spLocks noGrp="1"/>
          </p:cNvSpPr>
          <p:nvPr>
            <p:ph type="body" sz="quarter" idx="10"/>
          </p:nvPr>
        </p:nvSpPr>
        <p:spPr>
          <a:xfrm>
            <a:off x="396090" y="1376255"/>
            <a:ext cx="3568700" cy="250344"/>
          </a:xfrm>
          <a:prstGeom prst="rect">
            <a:avLst/>
          </a:prstGeom>
        </p:spPr>
        <p:txBody>
          <a:bodyPr vert="horz"/>
          <a:lstStyle>
            <a:lvl1pPr>
              <a:defRPr b="0" i="0" baseline="0">
                <a:solidFill>
                  <a:schemeClr val="bg1"/>
                </a:solidFill>
                <a:latin typeface="+mn-lt"/>
              </a:defRPr>
            </a:lvl1pPr>
          </a:lstStyle>
          <a:p>
            <a:pPr lvl="0"/>
            <a:r>
              <a:rPr lang="en-US"/>
              <a:t>Click to edit Master text styles</a:t>
            </a:r>
          </a:p>
        </p:txBody>
      </p:sp>
      <p:sp>
        <p:nvSpPr>
          <p:cNvPr id="14" name="Text Placeholder 8"/>
          <p:cNvSpPr>
            <a:spLocks noGrp="1"/>
          </p:cNvSpPr>
          <p:nvPr>
            <p:ph type="body" sz="quarter" idx="11"/>
          </p:nvPr>
        </p:nvSpPr>
        <p:spPr>
          <a:xfrm>
            <a:off x="396102" y="4549976"/>
            <a:ext cx="3578965" cy="250345"/>
          </a:xfrm>
          <a:prstGeom prst="rect">
            <a:avLst/>
          </a:prstGeom>
        </p:spPr>
        <p:txBody>
          <a:bodyPr vert="horz"/>
          <a:lstStyle>
            <a:lvl1pPr>
              <a:defRPr b="0" i="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18070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image purple 5">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ECF0B78-FF29-423C-B017-B14D1188BDE6}"/>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3"/>
                </a:solidFill>
              </a:defRPr>
            </a:lvl1pPr>
          </a:lstStyle>
          <a:p>
            <a:pPr lvl="0"/>
            <a:r>
              <a:rPr lang="en-US"/>
              <a:t>Edit Master text styles</a:t>
            </a:r>
          </a:p>
        </p:txBody>
      </p:sp>
    </p:spTree>
    <p:extLst>
      <p:ext uri="{BB962C8B-B14F-4D97-AF65-F5344CB8AC3E}">
        <p14:creationId xmlns:p14="http://schemas.microsoft.com/office/powerpoint/2010/main" val="137335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image green 4">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28FF6D-C89D-4A06-9512-709DF7BDAC25}"/>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4"/>
                </a:solidFill>
              </a:defRPr>
            </a:lvl1pPr>
          </a:lstStyle>
          <a:p>
            <a:pPr lvl="0"/>
            <a:r>
              <a:rPr lang="en-US"/>
              <a:t>Edit Master text styles</a:t>
            </a:r>
          </a:p>
        </p:txBody>
      </p:sp>
    </p:spTree>
    <p:extLst>
      <p:ext uri="{BB962C8B-B14F-4D97-AF65-F5344CB8AC3E}">
        <p14:creationId xmlns:p14="http://schemas.microsoft.com/office/powerpoint/2010/main" val="194712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image green 10">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B31E4C-1375-4254-B764-1763CE3C1DDC}"/>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4"/>
                </a:solidFill>
              </a:defRPr>
            </a:lvl1pPr>
          </a:lstStyle>
          <a:p>
            <a:pPr lvl="0"/>
            <a:r>
              <a:rPr lang="en-US"/>
              <a:t>Edit Master text styles</a:t>
            </a:r>
          </a:p>
        </p:txBody>
      </p:sp>
    </p:spTree>
    <p:extLst>
      <p:ext uri="{BB962C8B-B14F-4D97-AF65-F5344CB8AC3E}">
        <p14:creationId xmlns:p14="http://schemas.microsoft.com/office/powerpoint/2010/main" val="51756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image green 1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A8D877D-C3E2-4489-BB0E-060B3AAF01E4}"/>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4"/>
                </a:solidFill>
              </a:defRPr>
            </a:lvl1pPr>
          </a:lstStyle>
          <a:p>
            <a:pPr lvl="0"/>
            <a:r>
              <a:rPr lang="en-US"/>
              <a:t>Edit Master text styles</a:t>
            </a:r>
          </a:p>
        </p:txBody>
      </p:sp>
    </p:spTree>
    <p:extLst>
      <p:ext uri="{BB962C8B-B14F-4D97-AF65-F5344CB8AC3E}">
        <p14:creationId xmlns:p14="http://schemas.microsoft.com/office/powerpoint/2010/main" val="66531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urple - no circl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19004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left purple">
    <p:spTree>
      <p:nvGrpSpPr>
        <p:cNvPr id="1" name=""/>
        <p:cNvGrpSpPr/>
        <p:nvPr/>
      </p:nvGrpSpPr>
      <p:grpSpPr>
        <a:xfrm>
          <a:off x="0" y="0"/>
          <a:ext cx="0" cy="0"/>
          <a:chOff x="0" y="0"/>
          <a:chExt cx="0" cy="0"/>
        </a:xfrm>
      </p:grpSpPr>
      <p:sp>
        <p:nvSpPr>
          <p:cNvPr id="4" name="Title 1"/>
          <p:cNvSpPr>
            <a:spLocks noGrp="1"/>
          </p:cNvSpPr>
          <p:nvPr>
            <p:ph type="title"/>
          </p:nvPr>
        </p:nvSpPr>
        <p:spPr>
          <a:xfrm>
            <a:off x="734290" y="373388"/>
            <a:ext cx="6688154" cy="400158"/>
          </a:xfrm>
          <a:prstGeom prst="rect">
            <a:avLst/>
          </a:prstGeom>
        </p:spPr>
        <p:txBody>
          <a:bodyPr vert="horz"/>
          <a:lstStyle>
            <a:lvl1pPr>
              <a:defRPr sz="2800">
                <a:solidFill>
                  <a:schemeClr val="accent4"/>
                </a:solidFill>
              </a:defRPr>
            </a:lvl1pPr>
          </a:lstStyle>
          <a:p>
            <a:r>
              <a:rPr lang="en-GB"/>
              <a:t>Click to edit Master title style</a:t>
            </a:r>
            <a:endParaRPr lang="en-US"/>
          </a:p>
        </p:txBody>
      </p:sp>
      <p:sp>
        <p:nvSpPr>
          <p:cNvPr id="6" name="Text Placeholder 2"/>
          <p:cNvSpPr>
            <a:spLocks noGrp="1"/>
          </p:cNvSpPr>
          <p:nvPr>
            <p:ph type="body" sz="quarter" idx="10"/>
          </p:nvPr>
        </p:nvSpPr>
        <p:spPr>
          <a:xfrm>
            <a:off x="755650" y="1058863"/>
            <a:ext cx="7885113" cy="3565525"/>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Clr>
                <a:schemeClr val="accent4"/>
              </a:buClr>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buClr>
                <a:schemeClr val="accent4"/>
              </a:buClr>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p:txBody>
      </p:sp>
      <p:sp>
        <p:nvSpPr>
          <p:cNvPr id="5" name="Slide Number Placeholder 5">
            <a:extLst>
              <a:ext uri="{FF2B5EF4-FFF2-40B4-BE49-F238E27FC236}">
                <a16:creationId xmlns:a16="http://schemas.microsoft.com/office/drawing/2014/main" id="{510D017B-BB1E-6642-5D9C-280141C96BDF}"/>
              </a:ext>
            </a:extLst>
          </p:cNvPr>
          <p:cNvSpPr>
            <a:spLocks noGrp="1"/>
          </p:cNvSpPr>
          <p:nvPr>
            <p:ph type="sldNum" sz="quarter" idx="11"/>
          </p:nvPr>
        </p:nvSpPr>
        <p:spPr/>
        <p:txBody>
          <a:bodyPr/>
          <a:lstStyle>
            <a:lvl1pPr>
              <a:defRPr/>
            </a:lvl1pPr>
          </a:lstStyle>
          <a:p>
            <a:fld id="{C22AAF12-2D43-BF43-915B-F7C503E22E25}" type="slidenum">
              <a:rPr lang="en-US" altLang="en-US"/>
              <a:pPr/>
              <a:t>‹#›</a:t>
            </a:fld>
            <a:endParaRPr lang="en-US" altLang="en-US" dirty="0"/>
          </a:p>
        </p:txBody>
      </p:sp>
      <p:sp>
        <p:nvSpPr>
          <p:cNvPr id="7" name="Footer Placeholder 4">
            <a:extLst>
              <a:ext uri="{FF2B5EF4-FFF2-40B4-BE49-F238E27FC236}">
                <a16:creationId xmlns:a16="http://schemas.microsoft.com/office/drawing/2014/main" id="{DA0DD1DC-B5D1-58D0-E36E-BDF4018778E6}"/>
              </a:ext>
            </a:extLst>
          </p:cNvPr>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6349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EC258A8-27DF-9806-B8D9-D6E9E79107AA}"/>
              </a:ext>
            </a:extLst>
          </p:cNvPr>
          <p:cNvSpPr>
            <a:spLocks noGrp="1"/>
          </p:cNvSpPr>
          <p:nvPr>
            <p:ph type="dt" sz="half" idx="10"/>
          </p:nvPr>
        </p:nvSpPr>
        <p:spPr>
          <a:xfrm>
            <a:off x="628650" y="4767263"/>
            <a:ext cx="2057400" cy="274637"/>
          </a:xfrm>
          <a:prstGeom prst="rect">
            <a:avLst/>
          </a:prstGeom>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dirty="0"/>
          </a:p>
        </p:txBody>
      </p:sp>
      <p:sp>
        <p:nvSpPr>
          <p:cNvPr id="4" name="Footer Placeholder 3">
            <a:extLst>
              <a:ext uri="{FF2B5EF4-FFF2-40B4-BE49-F238E27FC236}">
                <a16:creationId xmlns:a16="http://schemas.microsoft.com/office/drawing/2014/main" id="{374E24B2-87DD-2761-CC61-DC7D106E2F1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dirty="0"/>
          </a:p>
        </p:txBody>
      </p:sp>
      <p:sp>
        <p:nvSpPr>
          <p:cNvPr id="5" name="Slide Number Placeholder 4">
            <a:extLst>
              <a:ext uri="{FF2B5EF4-FFF2-40B4-BE49-F238E27FC236}">
                <a16:creationId xmlns:a16="http://schemas.microsoft.com/office/drawing/2014/main" id="{C05F280F-340A-0D03-7559-99E7696AADB4}"/>
              </a:ext>
            </a:extLst>
          </p:cNvPr>
          <p:cNvSpPr>
            <a:spLocks noGrp="1"/>
          </p:cNvSpPr>
          <p:nvPr>
            <p:ph type="sldNum" sz="quarter" idx="12"/>
          </p:nvPr>
        </p:nvSpPr>
        <p:spPr/>
        <p:txBody>
          <a:bodyPr/>
          <a:lstStyle>
            <a:lvl1pPr eaLnBrk="0" hangingPunct="0">
              <a:defRPr/>
            </a:lvl1pPr>
          </a:lstStyle>
          <a:p>
            <a:fld id="{8E7C89B7-CCB8-1E40-A863-CB3ABD4DFA8E}" type="slidenum">
              <a:rPr lang="en-GB" altLang="en-US"/>
              <a:pPr/>
              <a:t>‹#›</a:t>
            </a:fld>
            <a:endParaRPr lang="en-GB" altLang="en-US" dirty="0"/>
          </a:p>
        </p:txBody>
      </p:sp>
    </p:spTree>
    <p:extLst>
      <p:ext uri="{BB962C8B-B14F-4D97-AF65-F5344CB8AC3E}">
        <p14:creationId xmlns:p14="http://schemas.microsoft.com/office/powerpoint/2010/main" val="114966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5" name="Title 1"/>
          <p:cNvSpPr>
            <a:spLocks noGrp="1"/>
          </p:cNvSpPr>
          <p:nvPr>
            <p:ph type="ctrTitle"/>
          </p:nvPr>
        </p:nvSpPr>
        <p:spPr>
          <a:xfrm>
            <a:off x="406367" y="1259416"/>
            <a:ext cx="3568701" cy="3010904"/>
          </a:xfrm>
          <a:prstGeom prst="rect">
            <a:avLst/>
          </a:prstGeom>
        </p:spPr>
        <p:txBody>
          <a:bodyPr/>
          <a:lstStyle>
            <a:lvl1pPr>
              <a:defRPr>
                <a:solidFill>
                  <a:schemeClr val="bg2"/>
                </a:solidFill>
              </a:defRPr>
            </a:lvl1pPr>
          </a:lstStyle>
          <a:p>
            <a:r>
              <a:rPr lang="en-US"/>
              <a:t>Click to edit Master title style</a:t>
            </a:r>
          </a:p>
        </p:txBody>
      </p:sp>
      <p:sp>
        <p:nvSpPr>
          <p:cNvPr id="12" name="Text Placeholder 8"/>
          <p:cNvSpPr>
            <a:spLocks noGrp="1"/>
          </p:cNvSpPr>
          <p:nvPr>
            <p:ph type="body" sz="quarter" idx="10"/>
          </p:nvPr>
        </p:nvSpPr>
        <p:spPr>
          <a:xfrm>
            <a:off x="396090" y="939203"/>
            <a:ext cx="3568700" cy="250344"/>
          </a:xfrm>
          <a:prstGeom prst="rect">
            <a:avLst/>
          </a:prstGeom>
        </p:spPr>
        <p:txBody>
          <a:bodyPr vert="horz"/>
          <a:lstStyle>
            <a:lvl1pPr>
              <a:defRPr b="0" i="0" baseline="0">
                <a:solidFill>
                  <a:schemeClr val="bg1"/>
                </a:solidFill>
                <a:latin typeface="+mn-lt"/>
              </a:defRPr>
            </a:lvl1pPr>
          </a:lstStyle>
          <a:p>
            <a:pPr lvl="0"/>
            <a:r>
              <a:rPr lang="en-US"/>
              <a:t>Click to edit Master text styles</a:t>
            </a:r>
          </a:p>
        </p:txBody>
      </p:sp>
      <p:sp>
        <p:nvSpPr>
          <p:cNvPr id="14" name="Text Placeholder 8"/>
          <p:cNvSpPr>
            <a:spLocks noGrp="1"/>
          </p:cNvSpPr>
          <p:nvPr>
            <p:ph type="body" sz="quarter" idx="11"/>
          </p:nvPr>
        </p:nvSpPr>
        <p:spPr>
          <a:xfrm>
            <a:off x="396102" y="4476012"/>
            <a:ext cx="3578965" cy="250345"/>
          </a:xfrm>
          <a:prstGeom prst="rect">
            <a:avLst/>
          </a:prstGeom>
        </p:spPr>
        <p:txBody>
          <a:bodyPr vert="horz"/>
          <a:lstStyle>
            <a:lvl1pPr>
              <a:defRPr b="0" i="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9578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purpl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08071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4"/>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9490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ur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38BA92-A5F6-4295-B48F-B9439E65FD17}"/>
              </a:ext>
            </a:extLst>
          </p:cNvPr>
          <p:cNvSpPr>
            <a:spLocks noGrp="1"/>
          </p:cNvSpPr>
          <p:nvPr>
            <p:ph type="title" hasCustomPrompt="1"/>
          </p:nvPr>
        </p:nvSpPr>
        <p:spPr>
          <a:xfrm>
            <a:off x="5225519" y="2023970"/>
            <a:ext cx="3701116" cy="795304"/>
          </a:xfrm>
          <a:prstGeom prst="rect">
            <a:avLst/>
          </a:prstGeom>
        </p:spPr>
        <p:txBody>
          <a:bodyPr vert="horz"/>
          <a:lstStyle>
            <a:lvl1pPr>
              <a:defRPr sz="4000" b="1" baseline="0">
                <a:solidFill>
                  <a:schemeClr val="bg1"/>
                </a:solidFill>
                <a:latin typeface="Arial" panose="020B0604020202020204" pitchFamily="34" charset="0"/>
                <a:cs typeface="Arial" panose="020B0604020202020204" pitchFamily="34" charset="0"/>
              </a:defRPr>
            </a:lvl1pPr>
          </a:lstStyle>
          <a:p>
            <a:r>
              <a:rPr lang="en-US"/>
              <a:t>Text goes here</a:t>
            </a:r>
          </a:p>
        </p:txBody>
      </p:sp>
    </p:spTree>
    <p:extLst>
      <p:ext uri="{BB962C8B-B14F-4D97-AF65-F5344CB8AC3E}">
        <p14:creationId xmlns:p14="http://schemas.microsoft.com/office/powerpoint/2010/main" val="158128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94D897-7F1D-41C8-B976-93438CD52C90}"/>
              </a:ext>
            </a:extLst>
          </p:cNvPr>
          <p:cNvCxnSpPr/>
          <p:nvPr userDrawn="1"/>
        </p:nvCxnSpPr>
        <p:spPr>
          <a:xfrm>
            <a:off x="2427288" y="3627438"/>
            <a:ext cx="2557462" cy="0"/>
          </a:xfrm>
          <a:prstGeom prst="line">
            <a:avLst/>
          </a:prstGeom>
          <a:ln w="730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hasCustomPrompt="1"/>
          </p:nvPr>
        </p:nvSpPr>
        <p:spPr>
          <a:xfrm>
            <a:off x="2324739" y="2263019"/>
            <a:ext cx="3701116" cy="795304"/>
          </a:xfrm>
          <a:prstGeom prst="rect">
            <a:avLst/>
          </a:prstGeom>
        </p:spPr>
        <p:txBody>
          <a:bodyPr vert="horz"/>
          <a:lstStyle>
            <a:lvl1pPr>
              <a:defRPr sz="4000" baseline="0">
                <a:solidFill>
                  <a:schemeClr val="bg1"/>
                </a:solidFill>
              </a:defRPr>
            </a:lvl1pPr>
          </a:lstStyle>
          <a:p>
            <a:r>
              <a:rPr lang="en-US"/>
              <a:t>Text goes here</a:t>
            </a:r>
          </a:p>
        </p:txBody>
      </p:sp>
    </p:spTree>
    <p:extLst>
      <p:ext uri="{BB962C8B-B14F-4D97-AF65-F5344CB8AC3E}">
        <p14:creationId xmlns:p14="http://schemas.microsoft.com/office/powerpoint/2010/main" val="338577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Green 6">
    <p:spTree>
      <p:nvGrpSpPr>
        <p:cNvPr id="1" name=""/>
        <p:cNvGrpSpPr/>
        <p:nvPr/>
      </p:nvGrpSpPr>
      <p:grpSpPr>
        <a:xfrm>
          <a:off x="0" y="0"/>
          <a:ext cx="0" cy="0"/>
          <a:chOff x="0" y="0"/>
          <a:chExt cx="0" cy="0"/>
        </a:xfrm>
      </p:grpSpPr>
      <p:sp>
        <p:nvSpPr>
          <p:cNvPr id="5" name="Title 1"/>
          <p:cNvSpPr>
            <a:spLocks noGrp="1"/>
          </p:cNvSpPr>
          <p:nvPr>
            <p:ph type="ctrTitle"/>
          </p:nvPr>
        </p:nvSpPr>
        <p:spPr>
          <a:xfrm>
            <a:off x="406368" y="1642676"/>
            <a:ext cx="4374062" cy="2687286"/>
          </a:xfrm>
          <a:prstGeom prst="rect">
            <a:avLst/>
          </a:prstGeom>
        </p:spPr>
        <p:txBody>
          <a:bodyPr/>
          <a:lstStyle>
            <a:lvl1pPr>
              <a:defRPr sz="4000">
                <a:solidFill>
                  <a:schemeClr val="bg1"/>
                </a:solidFill>
              </a:defRPr>
            </a:lvl1pPr>
          </a:lstStyle>
          <a:p>
            <a:r>
              <a:rPr lang="en-US"/>
              <a:t>Click to edit Master title style</a:t>
            </a:r>
            <a:endParaRPr lang="en-US" dirty="0"/>
          </a:p>
        </p:txBody>
      </p:sp>
      <p:sp>
        <p:nvSpPr>
          <p:cNvPr id="12" name="Text Placeholder 8"/>
          <p:cNvSpPr>
            <a:spLocks noGrp="1"/>
          </p:cNvSpPr>
          <p:nvPr>
            <p:ph type="body" sz="quarter" idx="10"/>
          </p:nvPr>
        </p:nvSpPr>
        <p:spPr>
          <a:xfrm>
            <a:off x="396091" y="1376255"/>
            <a:ext cx="3568700" cy="250344"/>
          </a:xfrm>
          <a:prstGeom prst="rect">
            <a:avLst/>
          </a:prstGeom>
        </p:spPr>
        <p:txBody>
          <a:bodyPr vert="horz"/>
          <a:lstStyle>
            <a:lvl1pPr>
              <a:defRPr b="0" i="0" baseline="0">
                <a:solidFill>
                  <a:schemeClr val="bg1"/>
                </a:solidFill>
                <a:latin typeface="+mn-lt"/>
              </a:defRPr>
            </a:lvl1pPr>
          </a:lstStyle>
          <a:p>
            <a:pPr lvl="0"/>
            <a:r>
              <a:rPr lang="en-US" dirty="0"/>
              <a:t>Click to edit Master text styles</a:t>
            </a:r>
          </a:p>
        </p:txBody>
      </p:sp>
      <p:sp>
        <p:nvSpPr>
          <p:cNvPr id="14" name="Text Placeholder 8"/>
          <p:cNvSpPr>
            <a:spLocks noGrp="1"/>
          </p:cNvSpPr>
          <p:nvPr>
            <p:ph type="body" sz="quarter" idx="11"/>
          </p:nvPr>
        </p:nvSpPr>
        <p:spPr>
          <a:xfrm>
            <a:off x="396103" y="4549977"/>
            <a:ext cx="3578965" cy="250345"/>
          </a:xfrm>
          <a:prstGeom prst="rect">
            <a:avLst/>
          </a:prstGeom>
        </p:spPr>
        <p:txBody>
          <a:bodyPr vert="horz"/>
          <a:lstStyle>
            <a:lvl1pPr>
              <a:defRPr b="0" i="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19935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urple - no circle">
    <p:spTree>
      <p:nvGrpSpPr>
        <p:cNvPr id="1" name=""/>
        <p:cNvGrpSpPr/>
        <p:nvPr/>
      </p:nvGrpSpPr>
      <p:grpSpPr>
        <a:xfrm>
          <a:off x="0" y="0"/>
          <a:ext cx="0" cy="0"/>
          <a:chOff x="0" y="0"/>
          <a:chExt cx="0" cy="0"/>
        </a:xfrm>
      </p:grpSpPr>
      <p:sp>
        <p:nvSpPr>
          <p:cNvPr id="6" name="Title 1"/>
          <p:cNvSpPr>
            <a:spLocks noGrp="1"/>
          </p:cNvSpPr>
          <p:nvPr>
            <p:ph type="title"/>
          </p:nvPr>
        </p:nvSpPr>
        <p:spPr>
          <a:xfrm>
            <a:off x="441820" y="252740"/>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Click to edit Master text styles</a:t>
            </a:r>
          </a:p>
          <a:p>
            <a:pPr lvl="1"/>
            <a:r>
              <a:rPr lang="en-US"/>
              <a:t>Second level</a:t>
            </a:r>
          </a:p>
          <a:p>
            <a:pPr lvl="2"/>
            <a:r>
              <a:rPr lang="en-US"/>
              <a:t>Third level</a:t>
            </a:r>
          </a:p>
        </p:txBody>
      </p:sp>
      <p:sp>
        <p:nvSpPr>
          <p:cNvPr id="8" name="Text Placeholder 11"/>
          <p:cNvSpPr>
            <a:spLocks noGrp="1"/>
          </p:cNvSpPr>
          <p:nvPr>
            <p:ph type="body" sz="quarter" idx="14"/>
          </p:nvPr>
        </p:nvSpPr>
        <p:spPr>
          <a:xfrm>
            <a:off x="325068" y="4738683"/>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0228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green - no circle">
    <p:spTree>
      <p:nvGrpSpPr>
        <p:cNvPr id="1" name=""/>
        <p:cNvGrpSpPr/>
        <p:nvPr/>
      </p:nvGrpSpPr>
      <p:grpSpPr>
        <a:xfrm>
          <a:off x="0" y="0"/>
          <a:ext cx="0" cy="0"/>
          <a:chOff x="0" y="0"/>
          <a:chExt cx="0" cy="0"/>
        </a:xfrm>
      </p:grpSpPr>
      <p:sp>
        <p:nvSpPr>
          <p:cNvPr id="6" name="Title 1"/>
          <p:cNvSpPr>
            <a:spLocks noGrp="1"/>
          </p:cNvSpPr>
          <p:nvPr>
            <p:ph type="title"/>
          </p:nvPr>
        </p:nvSpPr>
        <p:spPr>
          <a:xfrm>
            <a:off x="441821" y="252741"/>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accent1"/>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8" y="4738684"/>
            <a:ext cx="1982788" cy="138113"/>
          </a:xfrm>
          <a:prstGeom prst="rect">
            <a:avLst/>
          </a:prstGeom>
        </p:spPr>
        <p:txBody>
          <a:bodyPr/>
          <a:lstStyle>
            <a:lvl1pPr marL="0" indent="0">
              <a:lnSpc>
                <a:spcPts val="600"/>
              </a:lnSpc>
              <a:buNone/>
              <a:defRPr sz="1000" b="1">
                <a:solidFill>
                  <a:schemeClr val="accent4"/>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531073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image green 4">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D28FF6D-C89D-4A06-9512-709DF7BDAC25}"/>
              </a:ext>
            </a:extLst>
          </p:cNvPr>
          <p:cNvSpPr txBox="1">
            <a:spLocks/>
          </p:cNvSpPr>
          <p:nvPr userDrawn="1"/>
        </p:nvSpPr>
        <p:spPr>
          <a:xfrm>
            <a:off x="2965450" y="1163639"/>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400" dirty="0"/>
          </a:p>
        </p:txBody>
      </p:sp>
      <p:sp>
        <p:nvSpPr>
          <p:cNvPr id="11" name="Title 1"/>
          <p:cNvSpPr>
            <a:spLocks noGrp="1"/>
          </p:cNvSpPr>
          <p:nvPr>
            <p:ph type="title"/>
          </p:nvPr>
        </p:nvSpPr>
        <p:spPr>
          <a:xfrm>
            <a:off x="441820" y="252740"/>
            <a:ext cx="5360775" cy="1233167"/>
          </a:xfrm>
          <a:prstGeom prst="rect">
            <a:avLst/>
          </a:prstGeom>
        </p:spPr>
        <p:txBody>
          <a:bodyPr vert="horz"/>
          <a:lstStyle>
            <a:lvl1pPr>
              <a:defRPr sz="2800" baseline="0">
                <a:solidFill>
                  <a:schemeClr val="accent4"/>
                </a:solidFill>
              </a:defRPr>
            </a:lvl1pPr>
          </a:lstStyle>
          <a:p>
            <a:r>
              <a:rPr lang="en-US" dirty="0"/>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chemeClr val="accent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dirty="0"/>
              <a:t>Edit Master text styles</a:t>
            </a:r>
          </a:p>
          <a:p>
            <a:pPr lvl="0"/>
            <a:endParaRPr lang="en-US" dirty="0"/>
          </a:p>
          <a:p>
            <a:pPr lvl="0"/>
            <a:r>
              <a:rPr lang="en-US" dirty="0"/>
              <a:t>test</a:t>
            </a:r>
          </a:p>
        </p:txBody>
      </p:sp>
      <p:sp>
        <p:nvSpPr>
          <p:cNvPr id="12" name="Text Placeholder 11"/>
          <p:cNvSpPr>
            <a:spLocks noGrp="1"/>
          </p:cNvSpPr>
          <p:nvPr>
            <p:ph type="body" sz="quarter" idx="14"/>
          </p:nvPr>
        </p:nvSpPr>
        <p:spPr>
          <a:xfrm>
            <a:off x="325068" y="4738683"/>
            <a:ext cx="1982788" cy="138113"/>
          </a:xfrm>
          <a:prstGeom prst="rect">
            <a:avLst/>
          </a:prstGeom>
        </p:spPr>
        <p:txBody>
          <a:bodyPr/>
          <a:lstStyle>
            <a:lvl1pPr>
              <a:lnSpc>
                <a:spcPts val="600"/>
              </a:lnSpc>
              <a:defRPr sz="1000" b="1">
                <a:solidFill>
                  <a:schemeClr val="accent4"/>
                </a:solidFill>
              </a:defRPr>
            </a:lvl1pPr>
          </a:lstStyle>
          <a:p>
            <a:pPr lvl="0"/>
            <a:r>
              <a:rPr lang="en-US" dirty="0"/>
              <a:t>Edit Master text styles</a:t>
            </a:r>
          </a:p>
        </p:txBody>
      </p:sp>
    </p:spTree>
    <p:extLst>
      <p:ext uri="{BB962C8B-B14F-4D97-AF65-F5344CB8AC3E}">
        <p14:creationId xmlns:p14="http://schemas.microsoft.com/office/powerpoint/2010/main" val="2069657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image green 5">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957BBC4-5BE9-45EC-A38E-938361943ECB}"/>
              </a:ext>
            </a:extLst>
          </p:cNvPr>
          <p:cNvSpPr txBox="1">
            <a:spLocks/>
          </p:cNvSpPr>
          <p:nvPr userDrawn="1"/>
        </p:nvSpPr>
        <p:spPr>
          <a:xfrm>
            <a:off x="2965450" y="1163639"/>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400" dirty="0"/>
          </a:p>
        </p:txBody>
      </p:sp>
      <p:sp>
        <p:nvSpPr>
          <p:cNvPr id="11" name="Title 1"/>
          <p:cNvSpPr>
            <a:spLocks noGrp="1"/>
          </p:cNvSpPr>
          <p:nvPr>
            <p:ph type="title"/>
          </p:nvPr>
        </p:nvSpPr>
        <p:spPr>
          <a:xfrm>
            <a:off x="441820" y="252740"/>
            <a:ext cx="5360775" cy="1233167"/>
          </a:xfrm>
          <a:prstGeom prst="rect">
            <a:avLst/>
          </a:prstGeom>
        </p:spPr>
        <p:txBody>
          <a:bodyPr vert="horz"/>
          <a:lstStyle>
            <a:lvl1pPr>
              <a:defRPr sz="2800" baseline="0">
                <a:solidFill>
                  <a:schemeClr val="accent4"/>
                </a:solidFill>
              </a:defRPr>
            </a:lvl1pPr>
          </a:lstStyle>
          <a:p>
            <a:r>
              <a:rPr lang="en-US" dirty="0"/>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chemeClr val="accent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dirty="0"/>
              <a:t>Edit Master text styles</a:t>
            </a:r>
          </a:p>
          <a:p>
            <a:pPr lvl="0"/>
            <a:endParaRPr lang="en-US" dirty="0"/>
          </a:p>
          <a:p>
            <a:pPr lvl="0"/>
            <a:r>
              <a:rPr lang="en-US" dirty="0"/>
              <a:t>test</a:t>
            </a:r>
          </a:p>
        </p:txBody>
      </p:sp>
      <p:sp>
        <p:nvSpPr>
          <p:cNvPr id="12" name="Text Placeholder 11"/>
          <p:cNvSpPr>
            <a:spLocks noGrp="1"/>
          </p:cNvSpPr>
          <p:nvPr>
            <p:ph type="body" sz="quarter" idx="14"/>
          </p:nvPr>
        </p:nvSpPr>
        <p:spPr>
          <a:xfrm>
            <a:off x="325068" y="4738683"/>
            <a:ext cx="1982788" cy="138113"/>
          </a:xfrm>
          <a:prstGeom prst="rect">
            <a:avLst/>
          </a:prstGeom>
        </p:spPr>
        <p:txBody>
          <a:bodyPr/>
          <a:lstStyle>
            <a:lvl1pPr>
              <a:lnSpc>
                <a:spcPts val="600"/>
              </a:lnSpc>
              <a:defRPr sz="1000" b="1">
                <a:solidFill>
                  <a:schemeClr val="accent4"/>
                </a:solidFill>
              </a:defRPr>
            </a:lvl1pPr>
          </a:lstStyle>
          <a:p>
            <a:pPr lvl="0"/>
            <a:r>
              <a:rPr lang="en-US" dirty="0"/>
              <a:t>Edit Master text styles</a:t>
            </a:r>
          </a:p>
        </p:txBody>
      </p:sp>
    </p:spTree>
    <p:extLst>
      <p:ext uri="{BB962C8B-B14F-4D97-AF65-F5344CB8AC3E}">
        <p14:creationId xmlns:p14="http://schemas.microsoft.com/office/powerpoint/2010/main" val="260652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Green 2">
    <p:spTree>
      <p:nvGrpSpPr>
        <p:cNvPr id="1" name=""/>
        <p:cNvGrpSpPr/>
        <p:nvPr/>
      </p:nvGrpSpPr>
      <p:grpSpPr>
        <a:xfrm>
          <a:off x="0" y="0"/>
          <a:ext cx="0" cy="0"/>
          <a:chOff x="0" y="0"/>
          <a:chExt cx="0" cy="0"/>
        </a:xfrm>
      </p:grpSpPr>
      <p:sp>
        <p:nvSpPr>
          <p:cNvPr id="5" name="Title 1"/>
          <p:cNvSpPr>
            <a:spLocks noGrp="1"/>
          </p:cNvSpPr>
          <p:nvPr>
            <p:ph type="ctrTitle"/>
          </p:nvPr>
        </p:nvSpPr>
        <p:spPr>
          <a:xfrm>
            <a:off x="406368" y="1642676"/>
            <a:ext cx="4374062" cy="2687286"/>
          </a:xfrm>
          <a:prstGeom prst="rect">
            <a:avLst/>
          </a:prstGeom>
        </p:spPr>
        <p:txBody>
          <a:bodyPr/>
          <a:lstStyle>
            <a:lvl1pPr>
              <a:defRPr sz="4000">
                <a:solidFill>
                  <a:schemeClr val="bg1"/>
                </a:solidFill>
              </a:defRPr>
            </a:lvl1pPr>
          </a:lstStyle>
          <a:p>
            <a:r>
              <a:rPr lang="en-US"/>
              <a:t>Click to edit Master title style</a:t>
            </a:r>
            <a:endParaRPr lang="en-US" dirty="0"/>
          </a:p>
        </p:txBody>
      </p:sp>
      <p:sp>
        <p:nvSpPr>
          <p:cNvPr id="12" name="Text Placeholder 8"/>
          <p:cNvSpPr>
            <a:spLocks noGrp="1"/>
          </p:cNvSpPr>
          <p:nvPr>
            <p:ph type="body" sz="quarter" idx="10"/>
          </p:nvPr>
        </p:nvSpPr>
        <p:spPr>
          <a:xfrm>
            <a:off x="396091" y="1376255"/>
            <a:ext cx="3568700" cy="250344"/>
          </a:xfrm>
          <a:prstGeom prst="rect">
            <a:avLst/>
          </a:prstGeom>
        </p:spPr>
        <p:txBody>
          <a:bodyPr vert="horz"/>
          <a:lstStyle>
            <a:lvl1pPr>
              <a:defRPr b="0" i="0" baseline="0">
                <a:solidFill>
                  <a:schemeClr val="bg1"/>
                </a:solidFill>
                <a:latin typeface="+mn-lt"/>
              </a:defRPr>
            </a:lvl1pPr>
          </a:lstStyle>
          <a:p>
            <a:pPr lvl="0"/>
            <a:r>
              <a:rPr lang="en-US" dirty="0"/>
              <a:t>Click to edit Master text styles</a:t>
            </a:r>
          </a:p>
        </p:txBody>
      </p:sp>
      <p:sp>
        <p:nvSpPr>
          <p:cNvPr id="14" name="Text Placeholder 8"/>
          <p:cNvSpPr>
            <a:spLocks noGrp="1"/>
          </p:cNvSpPr>
          <p:nvPr>
            <p:ph type="body" sz="quarter" idx="11"/>
          </p:nvPr>
        </p:nvSpPr>
        <p:spPr>
          <a:xfrm>
            <a:off x="396103" y="4549977"/>
            <a:ext cx="3578965" cy="250345"/>
          </a:xfrm>
          <a:prstGeom prst="rect">
            <a:avLst/>
          </a:prstGeom>
        </p:spPr>
        <p:txBody>
          <a:bodyPr vert="horz"/>
          <a:lstStyle>
            <a:lvl1pPr>
              <a:defRPr b="0" i="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403823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image blue 3">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19B0FD-9A4E-4B4C-905C-F53A1CFDC293}"/>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221363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image blue 8">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1AA5D05-0B10-4083-A274-8494D6CE9773}"/>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26444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image blue 10">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AD3B1B4-C9F6-4427-B4F3-AE8A97D128E5}"/>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116599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image blue 1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ED9D38F-56AC-4ACD-962A-36F7A4B89460}"/>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405486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image purple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CFEC9E0-5EB3-42CF-852B-46DC8CA17CAA}"/>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3"/>
                </a:solidFill>
              </a:defRPr>
            </a:lvl1pPr>
          </a:lstStyle>
          <a:p>
            <a:pPr lvl="0"/>
            <a:r>
              <a:rPr lang="en-US"/>
              <a:t>Edit Master text styles</a:t>
            </a:r>
          </a:p>
        </p:txBody>
      </p:sp>
    </p:spTree>
    <p:extLst>
      <p:ext uri="{BB962C8B-B14F-4D97-AF65-F5344CB8AC3E}">
        <p14:creationId xmlns:p14="http://schemas.microsoft.com/office/powerpoint/2010/main" val="261304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image purple 3">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402532A-804A-4155-96C1-47D38031ADAB}"/>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3"/>
                </a:solidFill>
              </a:defRPr>
            </a:lvl1pPr>
          </a:lstStyle>
          <a:p>
            <a:pPr lvl="0"/>
            <a:r>
              <a:rPr lang="en-US"/>
              <a:t>Edit Master text styles</a:t>
            </a:r>
          </a:p>
        </p:txBody>
      </p:sp>
    </p:spTree>
    <p:extLst>
      <p:ext uri="{BB962C8B-B14F-4D97-AF65-F5344CB8AC3E}">
        <p14:creationId xmlns:p14="http://schemas.microsoft.com/office/powerpoint/2010/main" val="16361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image purple 4">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D545FCE-3113-42F9-8F6F-1BC26A6EAE79}"/>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dirty="0"/>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rgbClr val="000000"/>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3"/>
                </a:solidFill>
              </a:defRPr>
            </a:lvl1pPr>
          </a:lstStyle>
          <a:p>
            <a:pPr lvl="0"/>
            <a:r>
              <a:rPr lang="en-US"/>
              <a:t>Edit Master text styles</a:t>
            </a:r>
          </a:p>
        </p:txBody>
      </p:sp>
    </p:spTree>
    <p:extLst>
      <p:ext uri="{BB962C8B-B14F-4D97-AF65-F5344CB8AC3E}">
        <p14:creationId xmlns:p14="http://schemas.microsoft.com/office/powerpoint/2010/main" val="2946634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10.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14.xml"/><Relationship Id="rId4"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0.xml"/><Relationship Id="rId1" Type="http://schemas.openxmlformats.org/officeDocument/2006/relationships/slideLayout" Target="../slideLayouts/slideLayout24.xml"/><Relationship Id="rId4" Type="http://schemas.openxmlformats.org/officeDocument/2006/relationships/image" Target="../media/image10.jpe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1.xml"/><Relationship Id="rId1" Type="http://schemas.openxmlformats.org/officeDocument/2006/relationships/slideLayout" Target="../slideLayouts/slideLayout25.xml"/><Relationship Id="rId4" Type="http://schemas.openxmlformats.org/officeDocument/2006/relationships/image" Target="../media/image11.jpe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6.xml"/><Relationship Id="rId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917A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C587470-40A3-4FC2-84A2-4559EA643A0D}"/>
              </a:ext>
              <a:ext uri="{C183D7F6-B498-43B3-948B-1728B52AA6E4}">
                <adec:decorative xmlns:adec="http://schemas.microsoft.com/office/drawing/2017/decorative" val="1"/>
              </a:ext>
            </a:extLst>
          </p:cNvPr>
          <p:cNvSpPr/>
          <p:nvPr userDrawn="1"/>
        </p:nvSpPr>
        <p:spPr>
          <a:xfrm>
            <a:off x="4951413" y="-1331913"/>
            <a:ext cx="6583362" cy="658336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Oval 6">
            <a:extLst>
              <a:ext uri="{FF2B5EF4-FFF2-40B4-BE49-F238E27FC236}">
                <a16:creationId xmlns:a16="http://schemas.microsoft.com/office/drawing/2014/main" id="{C4C504C8-7101-4C0C-83CC-C7C48225C495}"/>
              </a:ext>
              <a:ext uri="{C183D7F6-B498-43B3-948B-1728B52AA6E4}">
                <adec:decorative xmlns:adec="http://schemas.microsoft.com/office/drawing/2017/decorative" val="1"/>
              </a:ext>
            </a:extLst>
          </p:cNvPr>
          <p:cNvSpPr/>
          <p:nvPr userDrawn="1"/>
        </p:nvSpPr>
        <p:spPr>
          <a:xfrm>
            <a:off x="4989513" y="1588"/>
            <a:ext cx="6584950" cy="658336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89" name="Picture 4" descr="NMC logo">
            <a:extLst>
              <a:ext uri="{FF2B5EF4-FFF2-40B4-BE49-F238E27FC236}">
                <a16:creationId xmlns:a16="http://schemas.microsoft.com/office/drawing/2014/main" id="{8C33F600-ACC2-43BD-A1DA-03F4D7D2DD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50" y="214313"/>
            <a:ext cx="304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0951C2D-7440-41A8-A688-0300E3D3A56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4476" r="-7226" b="-14476"/>
          <a:stretch/>
        </p:blipFill>
        <p:spPr>
          <a:xfrm>
            <a:off x="4951413" y="-744559"/>
            <a:ext cx="6632618" cy="6632618"/>
          </a:xfrm>
          <a:prstGeom prst="ellipse">
            <a:avLst/>
          </a:prstGeom>
        </p:spPr>
      </p:pic>
    </p:spTree>
  </p:cSld>
  <p:clrMap bg1="lt1" tx1="dk1" bg2="lt2" tx2="dk2" accent1="accent1" accent2="accent2" accent3="accent3" accent4="accent4" accent5="accent5" accent6="accent6" hlink="hlink" folHlink="folHlink"/>
  <p:sldLayoutIdLst>
    <p:sldLayoutId id="2147488376"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BD9DA51-4199-4BB6-AE56-6FD500D09999}"/>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5" name="Text Placeholder 11">
            <a:extLst>
              <a:ext uri="{FF2B5EF4-FFF2-40B4-BE49-F238E27FC236}">
                <a16:creationId xmlns:a16="http://schemas.microsoft.com/office/drawing/2014/main" id="{C984DDB2-96FB-4F58-B075-2606D25B755A}"/>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A3B89A37-C37A-486C-9129-D88844851B8D}"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49157" name="Picture 5" descr="NMC logo">
            <a:extLst>
              <a:ext uri="{FF2B5EF4-FFF2-40B4-BE49-F238E27FC236}">
                <a16:creationId xmlns:a16="http://schemas.microsoft.com/office/drawing/2014/main" id="{7BC78600-6C20-40B4-8502-50B8A2FA7EF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hoto of a female nurse using equipment in a hospital setting.">
            <a:extLst>
              <a:ext uri="{FF2B5EF4-FFF2-40B4-BE49-F238E27FC236}">
                <a16:creationId xmlns:a16="http://schemas.microsoft.com/office/drawing/2014/main" id="{0211555C-E4E6-4616-84DF-5FA809A979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9065"/>
          <a:stretch/>
        </p:blipFill>
        <p:spPr>
          <a:xfrm>
            <a:off x="6357668" y="1706533"/>
            <a:ext cx="4202142" cy="4202142"/>
          </a:xfrm>
          <a:prstGeom prst="ellipse">
            <a:avLst/>
          </a:prstGeom>
        </p:spPr>
      </p:pic>
    </p:spTree>
  </p:cSld>
  <p:clrMap bg1="lt1" tx1="dk1" bg2="lt2" tx2="dk2" accent1="accent1" accent2="accent2" accent3="accent3" accent4="accent4" accent5="accent5" accent6="accent6" hlink="hlink" folHlink="folHlink"/>
  <p:sldLayoutIdLst>
    <p:sldLayoutId id="2147488419"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2D4A9B4-246B-4CE6-92AB-6E9828DEB201}"/>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solidFill>
                <a:schemeClr val="accent4"/>
              </a:solidFill>
            </a:endParaRPr>
          </a:p>
        </p:txBody>
      </p:sp>
      <p:sp>
        <p:nvSpPr>
          <p:cNvPr id="4" name="Text Placeholder 11">
            <a:extLst>
              <a:ext uri="{FF2B5EF4-FFF2-40B4-BE49-F238E27FC236}">
                <a16:creationId xmlns:a16="http://schemas.microsoft.com/office/drawing/2014/main" id="{7653F5C0-490F-44C1-9AC4-B144F739F5B9}"/>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025E9AF5-B914-47E4-896A-EC8FF06F885C}" type="slidenum">
              <a:rPr lang="en-US" altLang="en-US" sz="1000" b="1">
                <a:solidFill>
                  <a:srgbClr val="00749B"/>
                </a:solidFill>
              </a:rPr>
              <a:pPr algn="r">
                <a:lnSpc>
                  <a:spcPts val="600"/>
                </a:lnSpc>
              </a:pPr>
              <a:t>‹#›</a:t>
            </a:fld>
            <a:endParaRPr lang="en-US" altLang="en-US" sz="1000" b="1" dirty="0">
              <a:solidFill>
                <a:srgbClr val="00749B"/>
              </a:solidFill>
            </a:endParaRPr>
          </a:p>
        </p:txBody>
      </p:sp>
      <p:pic>
        <p:nvPicPr>
          <p:cNvPr id="61445" name="Picture 4" descr="NMC logo">
            <a:extLst>
              <a:ext uri="{FF2B5EF4-FFF2-40B4-BE49-F238E27FC236}">
                <a16:creationId xmlns:a16="http://schemas.microsoft.com/office/drawing/2014/main" id="{D16D6DC4-C3A4-4279-BE97-DF7D88587D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hoto of a female midwife wearing a surgical mask holding a newborn baby.">
            <a:extLst>
              <a:ext uri="{FF2B5EF4-FFF2-40B4-BE49-F238E27FC236}">
                <a16:creationId xmlns:a16="http://schemas.microsoft.com/office/drawing/2014/main" id="{13D14BDB-0DDD-4E3A-9B07-8766C33472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4793"/>
          <a:stretch/>
        </p:blipFill>
        <p:spPr>
          <a:xfrm>
            <a:off x="6366297" y="1710038"/>
            <a:ext cx="4172759" cy="4172759"/>
          </a:xfrm>
          <a:prstGeom prst="ellipse">
            <a:avLst/>
          </a:prstGeom>
        </p:spPr>
      </p:pic>
    </p:spTree>
  </p:cSld>
  <p:clrMap bg1="lt1" tx1="dk1" bg2="lt2" tx2="dk2" accent1="accent1" accent2="accent2" accent3="accent3" accent4="accent4" accent5="accent5" accent6="accent6" hlink="hlink" folHlink="folHlink"/>
  <p:sldLayoutIdLst>
    <p:sldLayoutId id="2147488431"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069652F-AEAA-47F8-B93E-2CB3AA3A1E33}"/>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6" name="Text Placeholder 11">
            <a:extLst>
              <a:ext uri="{FF2B5EF4-FFF2-40B4-BE49-F238E27FC236}">
                <a16:creationId xmlns:a16="http://schemas.microsoft.com/office/drawing/2014/main" id="{B0C10572-70DB-4AAE-8AAE-81825100FD5F}"/>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E151F07C-8B28-4068-8228-3B0764D6FCA9}" type="slidenum">
              <a:rPr lang="en-US" altLang="en-US" sz="1000" b="1">
                <a:solidFill>
                  <a:srgbClr val="00749B"/>
                </a:solidFill>
              </a:rPr>
              <a:pPr algn="r">
                <a:lnSpc>
                  <a:spcPts val="600"/>
                </a:lnSpc>
              </a:pPr>
              <a:t>‹#›</a:t>
            </a:fld>
            <a:endParaRPr lang="en-US" altLang="en-US" sz="1000" b="1" dirty="0">
              <a:solidFill>
                <a:srgbClr val="00749B"/>
              </a:solidFill>
            </a:endParaRPr>
          </a:p>
        </p:txBody>
      </p:sp>
      <p:pic>
        <p:nvPicPr>
          <p:cNvPr id="67589" name="Picture 6" descr="NMC logo">
            <a:extLst>
              <a:ext uri="{FF2B5EF4-FFF2-40B4-BE49-F238E27FC236}">
                <a16:creationId xmlns:a16="http://schemas.microsoft.com/office/drawing/2014/main" id="{14979626-E649-45B4-9A4D-76B8AD46C8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hoto of a female NMC member of staff in an office setting, smiling.">
            <a:extLst>
              <a:ext uri="{FF2B5EF4-FFF2-40B4-BE49-F238E27FC236}">
                <a16:creationId xmlns:a16="http://schemas.microsoft.com/office/drawing/2014/main" id="{8F5CD277-7B24-4565-A94A-7A7729A12EC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2192"/>
          <a:stretch/>
        </p:blipFill>
        <p:spPr>
          <a:xfrm>
            <a:off x="6349042" y="1701410"/>
            <a:ext cx="4207265" cy="4207265"/>
          </a:xfrm>
          <a:prstGeom prst="ellipse">
            <a:avLst/>
          </a:prstGeom>
        </p:spPr>
      </p:pic>
    </p:spTree>
  </p:cSld>
  <p:clrMap bg1="lt1" tx1="dk1" bg2="lt2" tx2="dk2" accent1="accent1" accent2="accent2" accent3="accent3" accent4="accent4" accent5="accent5" accent6="accent6" hlink="hlink" folHlink="folHlink"/>
  <p:sldLayoutIdLst>
    <p:sldLayoutId id="2147488437"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FFCBFA4-498D-493F-A772-7BB15F2E225F}"/>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6" name="Text Placeholder 11">
            <a:extLst>
              <a:ext uri="{FF2B5EF4-FFF2-40B4-BE49-F238E27FC236}">
                <a16:creationId xmlns:a16="http://schemas.microsoft.com/office/drawing/2014/main" id="{86B2E5FC-F8B5-4EFE-8591-F3E05FE1C2A9}"/>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EA104E50-E233-41E0-80F3-BC19B90F6040}" type="slidenum">
              <a:rPr lang="en-US" altLang="en-US" sz="1000" b="1">
                <a:solidFill>
                  <a:srgbClr val="00749B"/>
                </a:solidFill>
              </a:rPr>
              <a:pPr algn="r">
                <a:lnSpc>
                  <a:spcPts val="600"/>
                </a:lnSpc>
              </a:pPr>
              <a:t>‹#›</a:t>
            </a:fld>
            <a:endParaRPr lang="en-US" altLang="en-US" sz="1000" b="1" dirty="0">
              <a:solidFill>
                <a:srgbClr val="00749B"/>
              </a:solidFill>
            </a:endParaRPr>
          </a:p>
        </p:txBody>
      </p:sp>
      <p:pic>
        <p:nvPicPr>
          <p:cNvPr id="69637" name="Picture 6" descr="NMC logo">
            <a:extLst>
              <a:ext uri="{FF2B5EF4-FFF2-40B4-BE49-F238E27FC236}">
                <a16:creationId xmlns:a16="http://schemas.microsoft.com/office/drawing/2014/main" id="{92FF9934-3877-4E9F-9BF0-F41D1B6A47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hoto of two female nurses reading together from a binder.">
            <a:extLst>
              <a:ext uri="{FF2B5EF4-FFF2-40B4-BE49-F238E27FC236}">
                <a16:creationId xmlns:a16="http://schemas.microsoft.com/office/drawing/2014/main" id="{8ADFB846-88C2-45DD-A855-3706312FBBE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8635"/>
          <a:stretch/>
        </p:blipFill>
        <p:spPr>
          <a:xfrm>
            <a:off x="6383547" y="1705471"/>
            <a:ext cx="4228547" cy="4228547"/>
          </a:xfrm>
          <a:prstGeom prst="ellipse">
            <a:avLst/>
          </a:prstGeom>
        </p:spPr>
      </p:pic>
    </p:spTree>
  </p:cSld>
  <p:clrMap bg1="lt1" tx1="dk1" bg2="lt2" tx2="dk2" accent1="accent1" accent2="accent2" accent3="accent3" accent4="accent4" accent5="accent5" accent6="accent6" hlink="hlink" folHlink="folHlink"/>
  <p:sldLayoutIdLst>
    <p:sldLayoutId id="2147488439"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6" name="Picture 4" descr="NMC logo">
            <a:extLst>
              <a:ext uri="{FF2B5EF4-FFF2-40B4-BE49-F238E27FC236}">
                <a16:creationId xmlns:a16="http://schemas.microsoft.com/office/drawing/2014/main" id="{9670FA76-756F-4529-9245-447E3B25853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423579"/>
      </p:ext>
    </p:extLst>
  </p:cSld>
  <p:clrMap bg1="lt1" tx1="dk1" bg2="lt2" tx2="dk2" accent1="accent1" accent2="accent2" accent3="accent3" accent4="accent4" accent5="accent5" accent6="accent6" hlink="hlink" folHlink="folHlink"/>
  <p:sldLayoutIdLst>
    <p:sldLayoutId id="2147488472" r:id="rId1"/>
    <p:sldLayoutId id="2147488473" r:id="rId2"/>
    <p:sldLayoutId id="2147488474" r:id="rId3"/>
    <p:sldLayoutId id="2147488475" r:id="rId4"/>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dirty="0">
              <a:solidFill>
                <a:srgbClr val="8917A6"/>
              </a:solidFill>
            </a:endParaRPr>
          </a:p>
        </p:txBody>
      </p:sp>
      <p:sp>
        <p:nvSpPr>
          <p:cNvPr id="3" name="Oval 2">
            <a:extLst>
              <a:ext uri="{FF2B5EF4-FFF2-40B4-BE49-F238E27FC236}">
                <a16:creationId xmlns:a16="http://schemas.microsoft.com/office/drawing/2014/main" id="{E25CBAB2-156C-4FB5-B933-5CBB0B28F2D9}"/>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Oval 3">
            <a:extLst>
              <a:ext uri="{FF2B5EF4-FFF2-40B4-BE49-F238E27FC236}">
                <a16:creationId xmlns:a16="http://schemas.microsoft.com/office/drawing/2014/main" id="{7D390100-EE68-4006-8621-8CE0724B7E6B}"/>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2709" name="Picture 4" descr="NMC logo">
            <a:extLst>
              <a:ext uri="{FF2B5EF4-FFF2-40B4-BE49-F238E27FC236}">
                <a16:creationId xmlns:a16="http://schemas.microsoft.com/office/drawing/2014/main" id="{30316E7B-8095-4300-8713-8F46906B4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2"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E6353CD0-9688-4DF7-998E-6E066BCCCB7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DB6A6C57-F5E8-4B52-8F97-DF9C62BE7C6E}" type="slidenum">
              <a:rPr lang="en-US" altLang="en-US" sz="1000" b="1">
                <a:solidFill>
                  <a:srgbClr val="00749B"/>
                </a:solidFill>
              </a:rPr>
              <a:pPr algn="r">
                <a:lnSpc>
                  <a:spcPts val="600"/>
                </a:lnSpc>
              </a:pPr>
              <a:t>‹#›</a:t>
            </a:fld>
            <a:endParaRPr lang="en-US" altLang="en-US" sz="1000" b="1" dirty="0">
              <a:solidFill>
                <a:srgbClr val="00749B"/>
              </a:solidFill>
            </a:endParaRPr>
          </a:p>
        </p:txBody>
      </p:sp>
      <p:sp>
        <p:nvSpPr>
          <p:cNvPr id="3" name="Oval 2">
            <a:extLst>
              <a:ext uri="{FF2B5EF4-FFF2-40B4-BE49-F238E27FC236}">
                <a16:creationId xmlns:a16="http://schemas.microsoft.com/office/drawing/2014/main" id="{B8E4D6D8-D51B-4429-AF46-817643105A98}"/>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Oval 3">
            <a:extLst>
              <a:ext uri="{FF2B5EF4-FFF2-40B4-BE49-F238E27FC236}">
                <a16:creationId xmlns:a16="http://schemas.microsoft.com/office/drawing/2014/main" id="{9CD16D6D-9A50-481F-A945-1EAAD37B66FD}"/>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3733" name="Picture 4" descr="NMC logo">
            <a:extLst>
              <a:ext uri="{FF2B5EF4-FFF2-40B4-BE49-F238E27FC236}">
                <a16:creationId xmlns:a16="http://schemas.microsoft.com/office/drawing/2014/main" id="{C5C8C99D-9711-45B5-AD8F-5E3515AA72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3"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0749B"/>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2C8E4C-A11C-4769-B320-1F411F31EE06}"/>
              </a:ext>
              <a:ext uri="{C183D7F6-B498-43B3-948B-1728B52AA6E4}">
                <adec:decorative xmlns:adec="http://schemas.microsoft.com/office/drawing/2017/decorative" val="1"/>
              </a:ext>
            </a:extLst>
          </p:cNvPr>
          <p:cNvSpPr/>
          <p:nvPr userDrawn="1"/>
        </p:nvSpPr>
        <p:spPr>
          <a:xfrm>
            <a:off x="954088" y="-69850"/>
            <a:ext cx="5214937" cy="521335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Oval 3">
            <a:extLst>
              <a:ext uri="{FF2B5EF4-FFF2-40B4-BE49-F238E27FC236}">
                <a16:creationId xmlns:a16="http://schemas.microsoft.com/office/drawing/2014/main" id="{CCEAC7E4-0A47-4F7C-B867-9D49F9F35E6C}"/>
              </a:ext>
              <a:ext uri="{C183D7F6-B498-43B3-948B-1728B52AA6E4}">
                <adec:decorative xmlns:adec="http://schemas.microsoft.com/office/drawing/2017/decorative" val="1"/>
              </a:ext>
            </a:extLst>
          </p:cNvPr>
          <p:cNvSpPr/>
          <p:nvPr userDrawn="1"/>
        </p:nvSpPr>
        <p:spPr>
          <a:xfrm>
            <a:off x="1517650" y="544513"/>
            <a:ext cx="5124450" cy="5124450"/>
          </a:xfrm>
          <a:prstGeom prst="ellipse">
            <a:avLst/>
          </a:prstGeom>
          <a:noFill/>
          <a:ln w="120650">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7828" name="Picture 4" descr="NMC logo">
            <a:extLst>
              <a:ext uri="{FF2B5EF4-FFF2-40B4-BE49-F238E27FC236}">
                <a16:creationId xmlns:a16="http://schemas.microsoft.com/office/drawing/2014/main" id="{3B44E5B3-0C0E-44B7-95AD-877D249C28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43"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749B"/>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3331FF4-6E76-465D-8A8D-EB05568FD788}"/>
              </a:ext>
              <a:ext uri="{C183D7F6-B498-43B3-948B-1728B52AA6E4}">
                <adec:decorative xmlns:adec="http://schemas.microsoft.com/office/drawing/2017/decorative" val="1"/>
              </a:ext>
            </a:extLst>
          </p:cNvPr>
          <p:cNvSpPr/>
          <p:nvPr userDrawn="1"/>
        </p:nvSpPr>
        <p:spPr>
          <a:xfrm>
            <a:off x="4951413" y="-1331912"/>
            <a:ext cx="6583362" cy="658336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Oval 8">
            <a:extLst>
              <a:ext uri="{FF2B5EF4-FFF2-40B4-BE49-F238E27FC236}">
                <a16:creationId xmlns:a16="http://schemas.microsoft.com/office/drawing/2014/main" id="{BD4307E9-DAFF-4E38-92D7-1FB5747FF4FD}"/>
              </a:ext>
              <a:ext uri="{C183D7F6-B498-43B3-948B-1728B52AA6E4}">
                <adec:decorative xmlns:adec="http://schemas.microsoft.com/office/drawing/2017/decorative" val="1"/>
              </a:ext>
            </a:extLst>
          </p:cNvPr>
          <p:cNvSpPr/>
          <p:nvPr userDrawn="1"/>
        </p:nvSpPr>
        <p:spPr>
          <a:xfrm>
            <a:off x="4989513" y="1588"/>
            <a:ext cx="6584950" cy="65833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26629" name="Picture 5" descr="NMC logo">
            <a:extLst>
              <a:ext uri="{FF2B5EF4-FFF2-40B4-BE49-F238E27FC236}">
                <a16:creationId xmlns:a16="http://schemas.microsoft.com/office/drawing/2014/main" id="{088A5060-90CB-4BEF-A535-170E3543171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51" y="214314"/>
            <a:ext cx="304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F87129C-3440-4CEF-9703-32DB53A761D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4476" r="-7226" b="-14476"/>
          <a:stretch/>
        </p:blipFill>
        <p:spPr>
          <a:xfrm>
            <a:off x="4951414" y="-744559"/>
            <a:ext cx="6632618" cy="6632618"/>
          </a:xfrm>
          <a:prstGeom prst="ellipse">
            <a:avLst/>
          </a:prstGeom>
        </p:spPr>
      </p:pic>
    </p:spTree>
    <p:extLst>
      <p:ext uri="{BB962C8B-B14F-4D97-AF65-F5344CB8AC3E}">
        <p14:creationId xmlns:p14="http://schemas.microsoft.com/office/powerpoint/2010/main" val="3583271618"/>
      </p:ext>
    </p:extLst>
  </p:cSld>
  <p:clrMap bg1="lt1" tx1="dk1" bg2="lt2" tx2="dk2" accent1="accent1" accent2="accent2" accent3="accent3" accent4="accent4" accent5="accent5" accent6="accent6" hlink="hlink" folHlink="folHlink"/>
  <p:sldLayoutIdLst>
    <p:sldLayoutId id="2147488477" r:id="rId1"/>
  </p:sldLayoutIdLst>
  <p:hf hdr="0" dt="0"/>
  <p:txStyles>
    <p:titleStyle>
      <a:lvl1pPr algn="l" defTabSz="457189" rtl="0" eaLnBrk="0" fontAlgn="base" hangingPunct="0">
        <a:spcBef>
          <a:spcPct val="0"/>
        </a:spcBef>
        <a:spcAft>
          <a:spcPct val="0"/>
        </a:spcAft>
        <a:defRPr sz="4400" b="1" kern="1200">
          <a:solidFill>
            <a:srgbClr val="D95427"/>
          </a:solidFill>
          <a:latin typeface="Arial"/>
          <a:ea typeface="+mj-ea"/>
          <a:cs typeface="+mj-cs"/>
        </a:defRPr>
      </a:lvl1pPr>
      <a:lvl2pPr algn="l" defTabSz="457189" rtl="0" eaLnBrk="0" fontAlgn="base" hangingPunct="0">
        <a:spcBef>
          <a:spcPct val="0"/>
        </a:spcBef>
        <a:spcAft>
          <a:spcPct val="0"/>
        </a:spcAft>
        <a:defRPr sz="4400" b="1">
          <a:solidFill>
            <a:srgbClr val="D95427"/>
          </a:solidFill>
          <a:latin typeface="Arial" panose="020B0604020202020204" pitchFamily="34" charset="0"/>
        </a:defRPr>
      </a:lvl2pPr>
      <a:lvl3pPr algn="l" defTabSz="457189" rtl="0" eaLnBrk="0" fontAlgn="base" hangingPunct="0">
        <a:spcBef>
          <a:spcPct val="0"/>
        </a:spcBef>
        <a:spcAft>
          <a:spcPct val="0"/>
        </a:spcAft>
        <a:defRPr sz="4400" b="1">
          <a:solidFill>
            <a:srgbClr val="D95427"/>
          </a:solidFill>
          <a:latin typeface="Arial" panose="020B0604020202020204" pitchFamily="34" charset="0"/>
        </a:defRPr>
      </a:lvl3pPr>
      <a:lvl4pPr algn="l" defTabSz="457189" rtl="0" eaLnBrk="0" fontAlgn="base" hangingPunct="0">
        <a:spcBef>
          <a:spcPct val="0"/>
        </a:spcBef>
        <a:spcAft>
          <a:spcPct val="0"/>
        </a:spcAft>
        <a:defRPr sz="4400" b="1">
          <a:solidFill>
            <a:srgbClr val="D95427"/>
          </a:solidFill>
          <a:latin typeface="Arial" panose="020B0604020202020204" pitchFamily="34" charset="0"/>
        </a:defRPr>
      </a:lvl4pPr>
      <a:lvl5pPr algn="l" defTabSz="457189" rtl="0" eaLnBrk="0" fontAlgn="base" hangingPunct="0">
        <a:spcBef>
          <a:spcPct val="0"/>
        </a:spcBef>
        <a:spcAft>
          <a:spcPct val="0"/>
        </a:spcAft>
        <a:defRPr sz="4400" b="1">
          <a:solidFill>
            <a:srgbClr val="D95427"/>
          </a:solidFill>
          <a:latin typeface="Arial" panose="020B0604020202020204" pitchFamily="34" charset="0"/>
        </a:defRPr>
      </a:lvl5pPr>
      <a:lvl6pPr marL="457189" algn="l" defTabSz="457189" rtl="0" eaLnBrk="1" fontAlgn="base" hangingPunct="1">
        <a:spcBef>
          <a:spcPct val="0"/>
        </a:spcBef>
        <a:spcAft>
          <a:spcPct val="0"/>
        </a:spcAft>
        <a:defRPr sz="4400" b="1">
          <a:solidFill>
            <a:srgbClr val="D95427"/>
          </a:solidFill>
          <a:latin typeface="Arial" panose="020B0604020202020204" pitchFamily="34" charset="0"/>
        </a:defRPr>
      </a:lvl6pPr>
      <a:lvl7pPr marL="914378" algn="l" defTabSz="457189" rtl="0" eaLnBrk="1" fontAlgn="base" hangingPunct="1">
        <a:spcBef>
          <a:spcPct val="0"/>
        </a:spcBef>
        <a:spcAft>
          <a:spcPct val="0"/>
        </a:spcAft>
        <a:defRPr sz="4400" b="1">
          <a:solidFill>
            <a:srgbClr val="D95427"/>
          </a:solidFill>
          <a:latin typeface="Arial" panose="020B0604020202020204" pitchFamily="34" charset="0"/>
        </a:defRPr>
      </a:lvl7pPr>
      <a:lvl8pPr marL="1371566" algn="l" defTabSz="457189" rtl="0" eaLnBrk="1" fontAlgn="base" hangingPunct="1">
        <a:spcBef>
          <a:spcPct val="0"/>
        </a:spcBef>
        <a:spcAft>
          <a:spcPct val="0"/>
        </a:spcAft>
        <a:defRPr sz="4400" b="1">
          <a:solidFill>
            <a:srgbClr val="D95427"/>
          </a:solidFill>
          <a:latin typeface="Arial" panose="020B0604020202020204" pitchFamily="34" charset="0"/>
        </a:defRPr>
      </a:lvl8pPr>
      <a:lvl9pPr marL="1828754" algn="l" defTabSz="457189"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189"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p:nvSpPr>
        <p:spPr>
          <a:xfrm>
            <a:off x="6821489" y="4733926"/>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6" name="Picture 4" descr="NMC logo">
            <a:extLst>
              <a:ext uri="{FF2B5EF4-FFF2-40B4-BE49-F238E27FC236}">
                <a16:creationId xmlns:a16="http://schemas.microsoft.com/office/drawing/2014/main" id="{9670FA76-756F-4529-9245-447E3B258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851" y="82551"/>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53605"/>
      </p:ext>
    </p:extLst>
  </p:cSld>
  <p:clrMap bg1="lt1" tx1="dk1" bg2="lt2" tx2="dk2" accent1="accent1" accent2="accent2" accent3="accent3" accent4="accent4" accent5="accent5" accent6="accent6" hlink="hlink" folHlink="folHlink"/>
  <p:sldLayoutIdLst>
    <p:sldLayoutId id="2147488479" r:id="rId1"/>
    <p:sldLayoutId id="2147488480" r:id="rId2"/>
  </p:sldLayoutIdLst>
  <p:hf hdr="0" dt="0"/>
  <p:txStyles>
    <p:titleStyle>
      <a:lvl1pPr algn="l" defTabSz="457189" rtl="0" eaLnBrk="1" fontAlgn="base" hangingPunct="1">
        <a:spcBef>
          <a:spcPct val="0"/>
        </a:spcBef>
        <a:spcAft>
          <a:spcPct val="0"/>
        </a:spcAft>
        <a:defRPr sz="4400" b="1" kern="1200">
          <a:solidFill>
            <a:srgbClr val="4C5F93"/>
          </a:solidFill>
          <a:latin typeface="Arial"/>
          <a:ea typeface="+mj-ea"/>
          <a:cs typeface="+mj-cs"/>
        </a:defRPr>
      </a:lvl1pPr>
      <a:lvl2pPr algn="l" defTabSz="457189" rtl="0" eaLnBrk="1" fontAlgn="base" hangingPunct="1">
        <a:spcBef>
          <a:spcPct val="0"/>
        </a:spcBef>
        <a:spcAft>
          <a:spcPct val="0"/>
        </a:spcAft>
        <a:defRPr sz="4400" b="1">
          <a:solidFill>
            <a:srgbClr val="4C5F93"/>
          </a:solidFill>
          <a:latin typeface="Arial" panose="020B0604020202020204" pitchFamily="34" charset="0"/>
        </a:defRPr>
      </a:lvl2pPr>
      <a:lvl3pPr algn="l" defTabSz="457189" rtl="0" eaLnBrk="1" fontAlgn="base" hangingPunct="1">
        <a:spcBef>
          <a:spcPct val="0"/>
        </a:spcBef>
        <a:spcAft>
          <a:spcPct val="0"/>
        </a:spcAft>
        <a:defRPr sz="4400" b="1">
          <a:solidFill>
            <a:srgbClr val="4C5F93"/>
          </a:solidFill>
          <a:latin typeface="Arial" panose="020B0604020202020204" pitchFamily="34" charset="0"/>
        </a:defRPr>
      </a:lvl3pPr>
      <a:lvl4pPr algn="l" defTabSz="457189" rtl="0" eaLnBrk="1" fontAlgn="base" hangingPunct="1">
        <a:spcBef>
          <a:spcPct val="0"/>
        </a:spcBef>
        <a:spcAft>
          <a:spcPct val="0"/>
        </a:spcAft>
        <a:defRPr sz="4400" b="1">
          <a:solidFill>
            <a:srgbClr val="4C5F93"/>
          </a:solidFill>
          <a:latin typeface="Arial" panose="020B0604020202020204" pitchFamily="34" charset="0"/>
        </a:defRPr>
      </a:lvl4pPr>
      <a:lvl5pPr algn="l" defTabSz="457189" rtl="0" eaLnBrk="1" fontAlgn="base" hangingPunct="1">
        <a:spcBef>
          <a:spcPct val="0"/>
        </a:spcBef>
        <a:spcAft>
          <a:spcPct val="0"/>
        </a:spcAft>
        <a:defRPr sz="4400" b="1">
          <a:solidFill>
            <a:srgbClr val="4C5F93"/>
          </a:solidFill>
          <a:latin typeface="Arial" panose="020B0604020202020204" pitchFamily="34" charset="0"/>
        </a:defRPr>
      </a:lvl5pPr>
      <a:lvl6pPr marL="457189" algn="l" defTabSz="457189" rtl="0" eaLnBrk="1" fontAlgn="base" hangingPunct="1">
        <a:spcBef>
          <a:spcPct val="0"/>
        </a:spcBef>
        <a:spcAft>
          <a:spcPct val="0"/>
        </a:spcAft>
        <a:defRPr sz="4400" b="1">
          <a:solidFill>
            <a:srgbClr val="4C5F93"/>
          </a:solidFill>
          <a:latin typeface="Arial" panose="020B0604020202020204" pitchFamily="34" charset="0"/>
        </a:defRPr>
      </a:lvl6pPr>
      <a:lvl7pPr marL="914378" algn="l" defTabSz="457189" rtl="0" eaLnBrk="1" fontAlgn="base" hangingPunct="1">
        <a:spcBef>
          <a:spcPct val="0"/>
        </a:spcBef>
        <a:spcAft>
          <a:spcPct val="0"/>
        </a:spcAft>
        <a:defRPr sz="4400" b="1">
          <a:solidFill>
            <a:srgbClr val="4C5F93"/>
          </a:solidFill>
          <a:latin typeface="Arial" panose="020B0604020202020204" pitchFamily="34" charset="0"/>
        </a:defRPr>
      </a:lvl7pPr>
      <a:lvl8pPr marL="1371566" algn="l" defTabSz="457189" rtl="0" eaLnBrk="1" fontAlgn="base" hangingPunct="1">
        <a:spcBef>
          <a:spcPct val="0"/>
        </a:spcBef>
        <a:spcAft>
          <a:spcPct val="0"/>
        </a:spcAft>
        <a:defRPr sz="4400" b="1">
          <a:solidFill>
            <a:srgbClr val="4C5F93"/>
          </a:solidFill>
          <a:latin typeface="Arial" panose="020B0604020202020204" pitchFamily="34" charset="0"/>
        </a:defRPr>
      </a:lvl8pPr>
      <a:lvl9pPr marL="1828754" algn="l" defTabSz="457189" rtl="0" eaLnBrk="1" fontAlgn="base" hangingPunct="1">
        <a:spcBef>
          <a:spcPct val="0"/>
        </a:spcBef>
        <a:spcAft>
          <a:spcPct val="0"/>
        </a:spcAft>
        <a:defRPr sz="4400" b="1">
          <a:solidFill>
            <a:srgbClr val="4C5F93"/>
          </a:solidFill>
          <a:latin typeface="Arial" panose="020B0604020202020204" pitchFamily="34" charset="0"/>
        </a:defRPr>
      </a:lvl9pPr>
    </p:titleStyle>
    <p:bodyStyle>
      <a:lvl1pPr marL="342892" indent="-342892"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1" indent="-285743"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DCCC7F5-49A1-4830-A46C-3BB4EBFD602E}"/>
              </a:ext>
              <a:ext uri="{C183D7F6-B498-43B3-948B-1728B52AA6E4}">
                <adec:decorative xmlns:adec="http://schemas.microsoft.com/office/drawing/2017/decorative" val="1"/>
              </a:ext>
            </a:extLst>
          </p:cNvPr>
          <p:cNvSpPr/>
          <p:nvPr userDrawn="1"/>
        </p:nvSpPr>
        <p:spPr>
          <a:xfrm>
            <a:off x="4079510" y="-556182"/>
            <a:ext cx="6057024" cy="605702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934FFB7E-B893-47B5-8BF5-345D7CC574EA}"/>
              </a:ext>
              <a:ext uri="{C183D7F6-B498-43B3-948B-1728B52AA6E4}">
                <adec:decorative xmlns:adec="http://schemas.microsoft.com/office/drawing/2017/decorative" val="1"/>
              </a:ext>
            </a:extLst>
          </p:cNvPr>
          <p:cNvCxnSpPr/>
          <p:nvPr userDrawn="1"/>
        </p:nvCxnSpPr>
        <p:spPr>
          <a:xfrm>
            <a:off x="5343147" y="3196134"/>
            <a:ext cx="2557462" cy="0"/>
          </a:xfrm>
          <a:prstGeom prst="line">
            <a:avLst/>
          </a:prstGeom>
          <a:ln w="730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5" name="Picture 4" descr="NMC logo">
            <a:extLst>
              <a:ext uri="{FF2B5EF4-FFF2-40B4-BE49-F238E27FC236}">
                <a16:creationId xmlns:a16="http://schemas.microsoft.com/office/drawing/2014/main" id="{A77A454C-939C-4889-83CC-1DF5CD2347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241F1200-9BC4-4F0F-9C7E-EDF89EA9C9CD}"/>
              </a:ext>
              <a:ext uri="{C183D7F6-B498-43B3-948B-1728B52AA6E4}">
                <adec:decorative xmlns:adec="http://schemas.microsoft.com/office/drawing/2017/decorative" val="1"/>
              </a:ext>
            </a:extLst>
          </p:cNvPr>
          <p:cNvSpPr/>
          <p:nvPr userDrawn="1"/>
        </p:nvSpPr>
        <p:spPr>
          <a:xfrm>
            <a:off x="4609429" y="-913527"/>
            <a:ext cx="6055151" cy="6057027"/>
          </a:xfrm>
          <a:prstGeom prst="ellipse">
            <a:avLst/>
          </a:prstGeom>
          <a:noFill/>
          <a:ln w="120650">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970168093"/>
      </p:ext>
    </p:extLst>
  </p:cSld>
  <p:clrMap bg1="lt1" tx1="dk1" bg2="lt2" tx2="dk2" accent1="accent1" accent2="accent2" accent3="accent3" accent4="accent4" accent5="accent5" accent6="accent6" hlink="hlink" folHlink="folHlink"/>
  <p:sldLayoutIdLst>
    <p:sldLayoutId id="21474884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2D4A9B4-246B-4CE6-92AB-6E9828DEB201}"/>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aseline="-25000" dirty="0">
              <a:solidFill>
                <a:schemeClr val="accent4"/>
              </a:solidFill>
            </a:endParaRPr>
          </a:p>
        </p:txBody>
      </p:sp>
      <p:sp>
        <p:nvSpPr>
          <p:cNvPr id="4" name="Text Placeholder 11">
            <a:extLst>
              <a:ext uri="{FF2B5EF4-FFF2-40B4-BE49-F238E27FC236}">
                <a16:creationId xmlns:a16="http://schemas.microsoft.com/office/drawing/2014/main" id="{7653F5C0-490F-44C1-9AC4-B144F739F5B9}"/>
              </a:ext>
            </a:extLst>
          </p:cNvPr>
          <p:cNvSpPr txBox="1">
            <a:spLocks/>
          </p:cNvSpPr>
          <p:nvPr userDrawn="1"/>
        </p:nvSpPr>
        <p:spPr>
          <a:xfrm>
            <a:off x="3663951" y="4733926"/>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025E9AF5-B914-47E4-896A-EC8FF06F885C}" type="slidenum">
              <a:rPr lang="en-US" altLang="en-US" sz="1000" b="1">
                <a:solidFill>
                  <a:srgbClr val="00749B"/>
                </a:solidFill>
              </a:rPr>
              <a:pPr algn="r">
                <a:lnSpc>
                  <a:spcPts val="600"/>
                </a:lnSpc>
              </a:pPr>
              <a:t>‹#›</a:t>
            </a:fld>
            <a:endParaRPr lang="en-US" altLang="en-US" sz="1000" b="1" dirty="0">
              <a:solidFill>
                <a:srgbClr val="00749B"/>
              </a:solidFill>
            </a:endParaRPr>
          </a:p>
        </p:txBody>
      </p:sp>
      <p:pic>
        <p:nvPicPr>
          <p:cNvPr id="61445" name="Picture 4" descr="NMC logo">
            <a:extLst>
              <a:ext uri="{FF2B5EF4-FFF2-40B4-BE49-F238E27FC236}">
                <a16:creationId xmlns:a16="http://schemas.microsoft.com/office/drawing/2014/main" id="{D16D6DC4-C3A4-4279-BE97-DF7D88587D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1" y="82551"/>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hoto of a female midwife wearing a surgical mask holding a newborn baby.">
            <a:extLst>
              <a:ext uri="{FF2B5EF4-FFF2-40B4-BE49-F238E27FC236}">
                <a16:creationId xmlns:a16="http://schemas.microsoft.com/office/drawing/2014/main" id="{13D14BDB-0DDD-4E3A-9B07-8766C33472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4793"/>
          <a:stretch/>
        </p:blipFill>
        <p:spPr>
          <a:xfrm>
            <a:off x="6366298" y="1710039"/>
            <a:ext cx="4172759" cy="4172759"/>
          </a:xfrm>
          <a:prstGeom prst="ellipse">
            <a:avLst/>
          </a:prstGeom>
        </p:spPr>
      </p:pic>
    </p:spTree>
    <p:extLst>
      <p:ext uri="{BB962C8B-B14F-4D97-AF65-F5344CB8AC3E}">
        <p14:creationId xmlns:p14="http://schemas.microsoft.com/office/powerpoint/2010/main" val="4128898143"/>
      </p:ext>
    </p:extLst>
  </p:cSld>
  <p:clrMap bg1="lt1" tx1="dk1" bg2="lt2" tx2="dk2" accent1="accent1" accent2="accent2" accent3="accent3" accent4="accent4" accent5="accent5" accent6="accent6" hlink="hlink" folHlink="folHlink"/>
  <p:sldLayoutIdLst>
    <p:sldLayoutId id="2147488482" r:id="rId1"/>
  </p:sldLayoutIdLst>
  <p:hf hdr="0" dt="0"/>
  <p:txStyles>
    <p:titleStyle>
      <a:lvl1pPr algn="l" defTabSz="457189" rtl="0" eaLnBrk="0" fontAlgn="base" hangingPunct="0">
        <a:spcBef>
          <a:spcPct val="0"/>
        </a:spcBef>
        <a:spcAft>
          <a:spcPct val="0"/>
        </a:spcAft>
        <a:defRPr sz="4400" b="1" kern="1200">
          <a:solidFill>
            <a:srgbClr val="D95427"/>
          </a:solidFill>
          <a:latin typeface="Arial"/>
          <a:ea typeface="+mj-ea"/>
          <a:cs typeface="+mj-cs"/>
        </a:defRPr>
      </a:lvl1pPr>
      <a:lvl2pPr algn="l" defTabSz="457189" rtl="0" eaLnBrk="0" fontAlgn="base" hangingPunct="0">
        <a:spcBef>
          <a:spcPct val="0"/>
        </a:spcBef>
        <a:spcAft>
          <a:spcPct val="0"/>
        </a:spcAft>
        <a:defRPr sz="4400" b="1">
          <a:solidFill>
            <a:srgbClr val="D95427"/>
          </a:solidFill>
          <a:latin typeface="Arial" panose="020B0604020202020204" pitchFamily="34" charset="0"/>
        </a:defRPr>
      </a:lvl2pPr>
      <a:lvl3pPr algn="l" defTabSz="457189" rtl="0" eaLnBrk="0" fontAlgn="base" hangingPunct="0">
        <a:spcBef>
          <a:spcPct val="0"/>
        </a:spcBef>
        <a:spcAft>
          <a:spcPct val="0"/>
        </a:spcAft>
        <a:defRPr sz="4400" b="1">
          <a:solidFill>
            <a:srgbClr val="D95427"/>
          </a:solidFill>
          <a:latin typeface="Arial" panose="020B0604020202020204" pitchFamily="34" charset="0"/>
        </a:defRPr>
      </a:lvl3pPr>
      <a:lvl4pPr algn="l" defTabSz="457189" rtl="0" eaLnBrk="0" fontAlgn="base" hangingPunct="0">
        <a:spcBef>
          <a:spcPct val="0"/>
        </a:spcBef>
        <a:spcAft>
          <a:spcPct val="0"/>
        </a:spcAft>
        <a:defRPr sz="4400" b="1">
          <a:solidFill>
            <a:srgbClr val="D95427"/>
          </a:solidFill>
          <a:latin typeface="Arial" panose="020B0604020202020204" pitchFamily="34" charset="0"/>
        </a:defRPr>
      </a:lvl4pPr>
      <a:lvl5pPr algn="l" defTabSz="457189" rtl="0" eaLnBrk="0" fontAlgn="base" hangingPunct="0">
        <a:spcBef>
          <a:spcPct val="0"/>
        </a:spcBef>
        <a:spcAft>
          <a:spcPct val="0"/>
        </a:spcAft>
        <a:defRPr sz="4400" b="1">
          <a:solidFill>
            <a:srgbClr val="D95427"/>
          </a:solidFill>
          <a:latin typeface="Arial" panose="020B0604020202020204" pitchFamily="34" charset="0"/>
        </a:defRPr>
      </a:lvl5pPr>
      <a:lvl6pPr marL="457189" algn="l" defTabSz="457189" rtl="0" fontAlgn="base">
        <a:spcBef>
          <a:spcPct val="0"/>
        </a:spcBef>
        <a:spcAft>
          <a:spcPct val="0"/>
        </a:spcAft>
        <a:defRPr sz="4400" b="1">
          <a:solidFill>
            <a:srgbClr val="D95427"/>
          </a:solidFill>
          <a:latin typeface="Arial" panose="020B0604020202020204" pitchFamily="34" charset="0"/>
        </a:defRPr>
      </a:lvl6pPr>
      <a:lvl7pPr marL="914378" algn="l" defTabSz="457189" rtl="0" fontAlgn="base">
        <a:spcBef>
          <a:spcPct val="0"/>
        </a:spcBef>
        <a:spcAft>
          <a:spcPct val="0"/>
        </a:spcAft>
        <a:defRPr sz="4400" b="1">
          <a:solidFill>
            <a:srgbClr val="D95427"/>
          </a:solidFill>
          <a:latin typeface="Arial" panose="020B0604020202020204" pitchFamily="34" charset="0"/>
        </a:defRPr>
      </a:lvl7pPr>
      <a:lvl8pPr marL="1371566" algn="l" defTabSz="457189" rtl="0" fontAlgn="base">
        <a:spcBef>
          <a:spcPct val="0"/>
        </a:spcBef>
        <a:spcAft>
          <a:spcPct val="0"/>
        </a:spcAft>
        <a:defRPr sz="4400" b="1">
          <a:solidFill>
            <a:srgbClr val="D95427"/>
          </a:solidFill>
          <a:latin typeface="Arial" panose="020B0604020202020204" pitchFamily="34" charset="0"/>
        </a:defRPr>
      </a:lvl8pPr>
      <a:lvl9pPr marL="1828754" algn="l" defTabSz="457189" rtl="0" fontAlgn="base">
        <a:spcBef>
          <a:spcPct val="0"/>
        </a:spcBef>
        <a:spcAft>
          <a:spcPct val="0"/>
        </a:spcAft>
        <a:defRPr sz="4400" b="1">
          <a:solidFill>
            <a:srgbClr val="D95427"/>
          </a:solidFill>
          <a:latin typeface="Arial" panose="020B0604020202020204" pitchFamily="34" charset="0"/>
        </a:defRPr>
      </a:lvl9pPr>
    </p:titleStyle>
    <p:bodyStyle>
      <a:lvl1pPr algn="l" defTabSz="457189"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0D38178-1ADA-42A3-8380-EF498ADCD08B}"/>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aseline="-25000" dirty="0"/>
          </a:p>
        </p:txBody>
      </p:sp>
      <p:sp>
        <p:nvSpPr>
          <p:cNvPr id="5" name="Text Placeholder 11">
            <a:extLst>
              <a:ext uri="{FF2B5EF4-FFF2-40B4-BE49-F238E27FC236}">
                <a16:creationId xmlns:a16="http://schemas.microsoft.com/office/drawing/2014/main" id="{969F7FA9-4DB2-4C7D-9911-985AE415F097}"/>
              </a:ext>
            </a:extLst>
          </p:cNvPr>
          <p:cNvSpPr txBox="1">
            <a:spLocks/>
          </p:cNvSpPr>
          <p:nvPr userDrawn="1"/>
        </p:nvSpPr>
        <p:spPr>
          <a:xfrm>
            <a:off x="3663951" y="4733926"/>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85B2A0EC-898E-415E-B0BC-36349AFE3190}" type="slidenum">
              <a:rPr lang="en-US" altLang="en-US" sz="1000" b="1">
                <a:solidFill>
                  <a:srgbClr val="00749B"/>
                </a:solidFill>
              </a:rPr>
              <a:pPr algn="r">
                <a:lnSpc>
                  <a:spcPts val="600"/>
                </a:lnSpc>
              </a:pPr>
              <a:t>‹#›</a:t>
            </a:fld>
            <a:endParaRPr lang="en-US" altLang="en-US" sz="1000" b="1" dirty="0">
              <a:solidFill>
                <a:srgbClr val="00749B"/>
              </a:solidFill>
            </a:endParaRPr>
          </a:p>
        </p:txBody>
      </p:sp>
      <p:pic>
        <p:nvPicPr>
          <p:cNvPr id="62469" name="Picture 5" descr="NMC logo">
            <a:extLst>
              <a:ext uri="{FF2B5EF4-FFF2-40B4-BE49-F238E27FC236}">
                <a16:creationId xmlns:a16="http://schemas.microsoft.com/office/drawing/2014/main" id="{91085E01-C618-47AC-954E-D47EDFD83C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1" y="82551"/>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hoto of a female nurse using equipment in a hospital setting.">
            <a:extLst>
              <a:ext uri="{FF2B5EF4-FFF2-40B4-BE49-F238E27FC236}">
                <a16:creationId xmlns:a16="http://schemas.microsoft.com/office/drawing/2014/main" id="{24491D98-7C37-4BD4-BD13-2B6297244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9065"/>
          <a:stretch/>
        </p:blipFill>
        <p:spPr>
          <a:xfrm>
            <a:off x="6357668" y="1706533"/>
            <a:ext cx="4202142" cy="4202142"/>
          </a:xfrm>
          <a:prstGeom prst="ellipse">
            <a:avLst/>
          </a:prstGeom>
        </p:spPr>
      </p:pic>
    </p:spTree>
    <p:extLst>
      <p:ext uri="{BB962C8B-B14F-4D97-AF65-F5344CB8AC3E}">
        <p14:creationId xmlns:p14="http://schemas.microsoft.com/office/powerpoint/2010/main" val="1133651035"/>
      </p:ext>
    </p:extLst>
  </p:cSld>
  <p:clrMap bg1="lt1" tx1="dk1" bg2="lt2" tx2="dk2" accent1="accent1" accent2="accent2" accent3="accent3" accent4="accent4" accent5="accent5" accent6="accent6" hlink="hlink" folHlink="folHlink"/>
  <p:sldLayoutIdLst>
    <p:sldLayoutId id="2147488484" r:id="rId1"/>
  </p:sldLayoutIdLst>
  <p:hf hdr="0" dt="0"/>
  <p:txStyles>
    <p:titleStyle>
      <a:lvl1pPr algn="l" defTabSz="457189" rtl="0" eaLnBrk="0" fontAlgn="base" hangingPunct="0">
        <a:spcBef>
          <a:spcPct val="0"/>
        </a:spcBef>
        <a:spcAft>
          <a:spcPct val="0"/>
        </a:spcAft>
        <a:defRPr sz="4400" b="1" kern="1200">
          <a:solidFill>
            <a:srgbClr val="D95427"/>
          </a:solidFill>
          <a:latin typeface="Arial"/>
          <a:ea typeface="+mj-ea"/>
          <a:cs typeface="+mj-cs"/>
        </a:defRPr>
      </a:lvl1pPr>
      <a:lvl2pPr algn="l" defTabSz="457189" rtl="0" eaLnBrk="0" fontAlgn="base" hangingPunct="0">
        <a:spcBef>
          <a:spcPct val="0"/>
        </a:spcBef>
        <a:spcAft>
          <a:spcPct val="0"/>
        </a:spcAft>
        <a:defRPr sz="4400" b="1">
          <a:solidFill>
            <a:srgbClr val="D95427"/>
          </a:solidFill>
          <a:latin typeface="Arial" panose="020B0604020202020204" pitchFamily="34" charset="0"/>
        </a:defRPr>
      </a:lvl2pPr>
      <a:lvl3pPr algn="l" defTabSz="457189" rtl="0" eaLnBrk="0" fontAlgn="base" hangingPunct="0">
        <a:spcBef>
          <a:spcPct val="0"/>
        </a:spcBef>
        <a:spcAft>
          <a:spcPct val="0"/>
        </a:spcAft>
        <a:defRPr sz="4400" b="1">
          <a:solidFill>
            <a:srgbClr val="D95427"/>
          </a:solidFill>
          <a:latin typeface="Arial" panose="020B0604020202020204" pitchFamily="34" charset="0"/>
        </a:defRPr>
      </a:lvl3pPr>
      <a:lvl4pPr algn="l" defTabSz="457189" rtl="0" eaLnBrk="0" fontAlgn="base" hangingPunct="0">
        <a:spcBef>
          <a:spcPct val="0"/>
        </a:spcBef>
        <a:spcAft>
          <a:spcPct val="0"/>
        </a:spcAft>
        <a:defRPr sz="4400" b="1">
          <a:solidFill>
            <a:srgbClr val="D95427"/>
          </a:solidFill>
          <a:latin typeface="Arial" panose="020B0604020202020204" pitchFamily="34" charset="0"/>
        </a:defRPr>
      </a:lvl4pPr>
      <a:lvl5pPr algn="l" defTabSz="457189" rtl="0" eaLnBrk="0" fontAlgn="base" hangingPunct="0">
        <a:spcBef>
          <a:spcPct val="0"/>
        </a:spcBef>
        <a:spcAft>
          <a:spcPct val="0"/>
        </a:spcAft>
        <a:defRPr sz="4400" b="1">
          <a:solidFill>
            <a:srgbClr val="D95427"/>
          </a:solidFill>
          <a:latin typeface="Arial" panose="020B0604020202020204" pitchFamily="34" charset="0"/>
        </a:defRPr>
      </a:lvl5pPr>
      <a:lvl6pPr marL="457189" algn="l" defTabSz="457189" rtl="0" fontAlgn="base">
        <a:spcBef>
          <a:spcPct val="0"/>
        </a:spcBef>
        <a:spcAft>
          <a:spcPct val="0"/>
        </a:spcAft>
        <a:defRPr sz="4400" b="1">
          <a:solidFill>
            <a:srgbClr val="D95427"/>
          </a:solidFill>
          <a:latin typeface="Arial" panose="020B0604020202020204" pitchFamily="34" charset="0"/>
        </a:defRPr>
      </a:lvl6pPr>
      <a:lvl7pPr marL="914378" algn="l" defTabSz="457189" rtl="0" fontAlgn="base">
        <a:spcBef>
          <a:spcPct val="0"/>
        </a:spcBef>
        <a:spcAft>
          <a:spcPct val="0"/>
        </a:spcAft>
        <a:defRPr sz="4400" b="1">
          <a:solidFill>
            <a:srgbClr val="D95427"/>
          </a:solidFill>
          <a:latin typeface="Arial" panose="020B0604020202020204" pitchFamily="34" charset="0"/>
        </a:defRPr>
      </a:lvl7pPr>
      <a:lvl8pPr marL="1371566" algn="l" defTabSz="457189" rtl="0" fontAlgn="base">
        <a:spcBef>
          <a:spcPct val="0"/>
        </a:spcBef>
        <a:spcAft>
          <a:spcPct val="0"/>
        </a:spcAft>
        <a:defRPr sz="4400" b="1">
          <a:solidFill>
            <a:srgbClr val="D95427"/>
          </a:solidFill>
          <a:latin typeface="Arial" panose="020B0604020202020204" pitchFamily="34" charset="0"/>
        </a:defRPr>
      </a:lvl8pPr>
      <a:lvl9pPr marL="1828754" algn="l" defTabSz="457189" rtl="0" fontAlgn="base">
        <a:spcBef>
          <a:spcPct val="0"/>
        </a:spcBef>
        <a:spcAft>
          <a:spcPct val="0"/>
        </a:spcAft>
        <a:defRPr sz="4400" b="1">
          <a:solidFill>
            <a:srgbClr val="D95427"/>
          </a:solidFill>
          <a:latin typeface="Arial" panose="020B0604020202020204" pitchFamily="34" charset="0"/>
        </a:defRPr>
      </a:lvl9pPr>
    </p:titleStyle>
    <p:bodyStyle>
      <a:lvl1pPr algn="l" defTabSz="457189"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0749B"/>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7C7C914-E4CF-4893-ABB5-ECBD60835829}"/>
              </a:ext>
              <a:ext uri="{C183D7F6-B498-43B3-948B-1728B52AA6E4}">
                <adec:decorative xmlns:adec="http://schemas.microsoft.com/office/drawing/2017/decorative" val="1"/>
              </a:ext>
            </a:extLst>
          </p:cNvPr>
          <p:cNvSpPr/>
          <p:nvPr userDrawn="1"/>
        </p:nvSpPr>
        <p:spPr>
          <a:xfrm>
            <a:off x="4951413" y="-1331912"/>
            <a:ext cx="6583362" cy="658336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7" name="Oval 6">
            <a:extLst>
              <a:ext uri="{FF2B5EF4-FFF2-40B4-BE49-F238E27FC236}">
                <a16:creationId xmlns:a16="http://schemas.microsoft.com/office/drawing/2014/main" id="{46DDAF1D-55B2-4470-9DA8-4AE34EB00BAE}"/>
              </a:ext>
              <a:ext uri="{C183D7F6-B498-43B3-948B-1728B52AA6E4}">
                <adec:decorative xmlns:adec="http://schemas.microsoft.com/office/drawing/2017/decorative" val="1"/>
              </a:ext>
            </a:extLst>
          </p:cNvPr>
          <p:cNvSpPr/>
          <p:nvPr userDrawn="1"/>
        </p:nvSpPr>
        <p:spPr>
          <a:xfrm>
            <a:off x="4989513" y="1588"/>
            <a:ext cx="6584950" cy="65833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22533" name="Picture 7" descr="NMC logo">
            <a:extLst>
              <a:ext uri="{FF2B5EF4-FFF2-40B4-BE49-F238E27FC236}">
                <a16:creationId xmlns:a16="http://schemas.microsoft.com/office/drawing/2014/main" id="{F565B1E2-C6A9-41AF-8CF4-EAC6BA5EC6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51" y="214314"/>
            <a:ext cx="304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hoto of a female nurse with a with a mask on is kneeling down and speaking to a young girl who is wearing an oxygen mask.">
            <a:extLst>
              <a:ext uri="{FF2B5EF4-FFF2-40B4-BE49-F238E27FC236}">
                <a16:creationId xmlns:a16="http://schemas.microsoft.com/office/drawing/2014/main" id="{42B84D0B-AA09-45F7-8E59-AF8AEBB4F10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3221"/>
          <a:stretch/>
        </p:blipFill>
        <p:spPr>
          <a:xfrm>
            <a:off x="4926627" y="-783611"/>
            <a:ext cx="6710722" cy="6710722"/>
          </a:xfrm>
          <a:prstGeom prst="ellipse">
            <a:avLst/>
          </a:prstGeom>
        </p:spPr>
      </p:pic>
    </p:spTree>
    <p:extLst>
      <p:ext uri="{BB962C8B-B14F-4D97-AF65-F5344CB8AC3E}">
        <p14:creationId xmlns:p14="http://schemas.microsoft.com/office/powerpoint/2010/main" val="4288230798"/>
      </p:ext>
    </p:extLst>
  </p:cSld>
  <p:clrMap bg1="lt1" tx1="dk1" bg2="lt2" tx2="dk2" accent1="accent1" accent2="accent2" accent3="accent3" accent4="accent4" accent5="accent5" accent6="accent6" hlink="hlink" folHlink="folHlink"/>
  <p:sldLayoutIdLst>
    <p:sldLayoutId id="2147488486" r:id="rId1"/>
  </p:sldLayoutIdLst>
  <p:hf hdr="0" dt="0"/>
  <p:txStyles>
    <p:titleStyle>
      <a:lvl1pPr algn="l" defTabSz="457189" rtl="0" eaLnBrk="0" fontAlgn="base" hangingPunct="0">
        <a:spcBef>
          <a:spcPct val="0"/>
        </a:spcBef>
        <a:spcAft>
          <a:spcPct val="0"/>
        </a:spcAft>
        <a:defRPr sz="4400" b="1" kern="1200">
          <a:solidFill>
            <a:srgbClr val="D95427"/>
          </a:solidFill>
          <a:latin typeface="Arial"/>
          <a:ea typeface="+mj-ea"/>
          <a:cs typeface="+mj-cs"/>
        </a:defRPr>
      </a:lvl1pPr>
      <a:lvl2pPr algn="l" defTabSz="457189" rtl="0" eaLnBrk="0" fontAlgn="base" hangingPunct="0">
        <a:spcBef>
          <a:spcPct val="0"/>
        </a:spcBef>
        <a:spcAft>
          <a:spcPct val="0"/>
        </a:spcAft>
        <a:defRPr sz="4400" b="1">
          <a:solidFill>
            <a:srgbClr val="D95427"/>
          </a:solidFill>
          <a:latin typeface="Arial" panose="020B0604020202020204" pitchFamily="34" charset="0"/>
        </a:defRPr>
      </a:lvl2pPr>
      <a:lvl3pPr algn="l" defTabSz="457189" rtl="0" eaLnBrk="0" fontAlgn="base" hangingPunct="0">
        <a:spcBef>
          <a:spcPct val="0"/>
        </a:spcBef>
        <a:spcAft>
          <a:spcPct val="0"/>
        </a:spcAft>
        <a:defRPr sz="4400" b="1">
          <a:solidFill>
            <a:srgbClr val="D95427"/>
          </a:solidFill>
          <a:latin typeface="Arial" panose="020B0604020202020204" pitchFamily="34" charset="0"/>
        </a:defRPr>
      </a:lvl3pPr>
      <a:lvl4pPr algn="l" defTabSz="457189" rtl="0" eaLnBrk="0" fontAlgn="base" hangingPunct="0">
        <a:spcBef>
          <a:spcPct val="0"/>
        </a:spcBef>
        <a:spcAft>
          <a:spcPct val="0"/>
        </a:spcAft>
        <a:defRPr sz="4400" b="1">
          <a:solidFill>
            <a:srgbClr val="D95427"/>
          </a:solidFill>
          <a:latin typeface="Arial" panose="020B0604020202020204" pitchFamily="34" charset="0"/>
        </a:defRPr>
      </a:lvl4pPr>
      <a:lvl5pPr algn="l" defTabSz="457189" rtl="0" eaLnBrk="0" fontAlgn="base" hangingPunct="0">
        <a:spcBef>
          <a:spcPct val="0"/>
        </a:spcBef>
        <a:spcAft>
          <a:spcPct val="0"/>
        </a:spcAft>
        <a:defRPr sz="4400" b="1">
          <a:solidFill>
            <a:srgbClr val="D95427"/>
          </a:solidFill>
          <a:latin typeface="Arial" panose="020B0604020202020204" pitchFamily="34" charset="0"/>
        </a:defRPr>
      </a:lvl5pPr>
      <a:lvl6pPr marL="457189" algn="l" defTabSz="457189" rtl="0" eaLnBrk="1" fontAlgn="base" hangingPunct="1">
        <a:spcBef>
          <a:spcPct val="0"/>
        </a:spcBef>
        <a:spcAft>
          <a:spcPct val="0"/>
        </a:spcAft>
        <a:defRPr sz="4400" b="1">
          <a:solidFill>
            <a:srgbClr val="D95427"/>
          </a:solidFill>
          <a:latin typeface="Arial" panose="020B0604020202020204" pitchFamily="34" charset="0"/>
        </a:defRPr>
      </a:lvl6pPr>
      <a:lvl7pPr marL="914378" algn="l" defTabSz="457189" rtl="0" eaLnBrk="1" fontAlgn="base" hangingPunct="1">
        <a:spcBef>
          <a:spcPct val="0"/>
        </a:spcBef>
        <a:spcAft>
          <a:spcPct val="0"/>
        </a:spcAft>
        <a:defRPr sz="4400" b="1">
          <a:solidFill>
            <a:srgbClr val="D95427"/>
          </a:solidFill>
          <a:latin typeface="Arial" panose="020B0604020202020204" pitchFamily="34" charset="0"/>
        </a:defRPr>
      </a:lvl7pPr>
      <a:lvl8pPr marL="1371566" algn="l" defTabSz="457189" rtl="0" eaLnBrk="1" fontAlgn="base" hangingPunct="1">
        <a:spcBef>
          <a:spcPct val="0"/>
        </a:spcBef>
        <a:spcAft>
          <a:spcPct val="0"/>
        </a:spcAft>
        <a:defRPr sz="4400" b="1">
          <a:solidFill>
            <a:srgbClr val="D95427"/>
          </a:solidFill>
          <a:latin typeface="Arial" panose="020B0604020202020204" pitchFamily="34" charset="0"/>
        </a:defRPr>
      </a:lvl8pPr>
      <a:lvl9pPr marL="1828754" algn="l" defTabSz="457189"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189"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781FD74-B64D-4A70-BD8F-27B90ED12A50}"/>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EDDD7FC8-7791-406F-8F26-27D88A081339}" type="slidenum">
              <a:rPr lang="en-US" altLang="en-US" sz="1000" b="1">
                <a:solidFill>
                  <a:schemeClr val="accent2"/>
                </a:solidFill>
              </a:rPr>
              <a:pPr algn="r">
                <a:lnSpc>
                  <a:spcPts val="600"/>
                </a:lnSpc>
              </a:pPr>
              <a:t>‹#›</a:t>
            </a:fld>
            <a:endParaRPr lang="en-US" altLang="en-US" sz="1000" b="1" dirty="0">
              <a:solidFill>
                <a:schemeClr val="accent2"/>
              </a:solidFill>
            </a:endParaRPr>
          </a:p>
        </p:txBody>
      </p:sp>
      <p:sp>
        <p:nvSpPr>
          <p:cNvPr id="3" name="Oval 2">
            <a:extLst>
              <a:ext uri="{FF2B5EF4-FFF2-40B4-BE49-F238E27FC236}">
                <a16:creationId xmlns:a16="http://schemas.microsoft.com/office/drawing/2014/main" id="{2CCD7B0D-DDBA-4E59-A9FF-6D6928B337BA}"/>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pic>
        <p:nvPicPr>
          <p:cNvPr id="33797" name="Picture 4" descr="NMC logo">
            <a:extLst>
              <a:ext uri="{FF2B5EF4-FFF2-40B4-BE49-F238E27FC236}">
                <a16:creationId xmlns:a16="http://schemas.microsoft.com/office/drawing/2014/main" id="{93A8D431-6D7E-462C-952A-D303672A4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hoto of a male and female nurses walking down a hospital corridor talking and smiling at each other.">
            <a:extLst>
              <a:ext uri="{FF2B5EF4-FFF2-40B4-BE49-F238E27FC236}">
                <a16:creationId xmlns:a16="http://schemas.microsoft.com/office/drawing/2014/main" id="{1423A8B1-6B97-4F77-93CD-A0ACD406A77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9293" b="-21795"/>
          <a:stretch/>
        </p:blipFill>
        <p:spPr>
          <a:xfrm>
            <a:off x="6392173" y="1709500"/>
            <a:ext cx="4233144" cy="4233144"/>
          </a:xfrm>
          <a:prstGeom prst="ellipse">
            <a:avLst/>
          </a:prstGeom>
        </p:spPr>
      </p:pic>
    </p:spTree>
  </p:cSld>
  <p:clrMap bg1="lt1" tx1="dk1" bg2="lt2" tx2="dk2" accent1="accent1" accent2="accent2" accent3="accent3" accent4="accent4" accent5="accent5" accent6="accent6" hlink="hlink" folHlink="folHlink"/>
  <p:sldLayoutIdLst>
    <p:sldLayoutId id="2147488404"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3299A56E-99E1-4CFB-A09D-799629AD1A8D}"/>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F26D2C2A-3C13-4372-986E-42EB9D484CE6}" type="slidenum">
              <a:rPr lang="en-US" altLang="en-US" sz="1000" b="1">
                <a:solidFill>
                  <a:schemeClr val="accent2"/>
                </a:solidFill>
              </a:rPr>
              <a:pPr algn="r">
                <a:lnSpc>
                  <a:spcPts val="600"/>
                </a:lnSpc>
              </a:pPr>
              <a:t>‹#›</a:t>
            </a:fld>
            <a:endParaRPr lang="en-US" altLang="en-US" sz="1000" b="1" dirty="0">
              <a:solidFill>
                <a:schemeClr val="accent2"/>
              </a:solidFill>
            </a:endParaRPr>
          </a:p>
        </p:txBody>
      </p:sp>
      <p:sp>
        <p:nvSpPr>
          <p:cNvPr id="3" name="Oval 2">
            <a:extLst>
              <a:ext uri="{FF2B5EF4-FFF2-40B4-BE49-F238E27FC236}">
                <a16:creationId xmlns:a16="http://schemas.microsoft.com/office/drawing/2014/main" id="{A12700EB-C767-463F-A82B-695BEACBEED4}"/>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pic>
        <p:nvPicPr>
          <p:cNvPr id="38917" name="Picture 4" descr="NMC logo">
            <a:extLst>
              <a:ext uri="{FF2B5EF4-FFF2-40B4-BE49-F238E27FC236}">
                <a16:creationId xmlns:a16="http://schemas.microsoft.com/office/drawing/2014/main" id="{376A5315-7E29-4684-94BD-797FDD5B094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hoto of an elderly man with a walking frame talking to a female care home nurse.">
            <a:extLst>
              <a:ext uri="{FF2B5EF4-FFF2-40B4-BE49-F238E27FC236}">
                <a16:creationId xmlns:a16="http://schemas.microsoft.com/office/drawing/2014/main" id="{2C88D515-5DC9-485E-A84F-838A3B1391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9179"/>
          <a:stretch/>
        </p:blipFill>
        <p:spPr>
          <a:xfrm>
            <a:off x="6357667" y="1710037"/>
            <a:ext cx="4181386" cy="4181386"/>
          </a:xfrm>
          <a:prstGeom prst="ellipse">
            <a:avLst/>
          </a:prstGeom>
        </p:spPr>
      </p:pic>
    </p:spTree>
  </p:cSld>
  <p:clrMap bg1="lt1" tx1="dk1" bg2="lt2" tx2="dk2" accent1="accent1" accent2="accent2" accent3="accent3" accent4="accent4" accent5="accent5" accent6="accent6" hlink="hlink" folHlink="folHlink"/>
  <p:sldLayoutIdLst>
    <p:sldLayoutId id="2147488409"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4C15441F-3130-4E3A-A9A0-6D647AA24FDF}"/>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91B956E3-DB76-46C4-8284-10E92A43137C}" type="slidenum">
              <a:rPr lang="en-US" altLang="en-US" sz="1000" b="1">
                <a:solidFill>
                  <a:schemeClr val="accent2"/>
                </a:solidFill>
              </a:rPr>
              <a:pPr algn="r">
                <a:lnSpc>
                  <a:spcPts val="600"/>
                </a:lnSpc>
              </a:pPr>
              <a:t>‹#›</a:t>
            </a:fld>
            <a:endParaRPr lang="en-US" altLang="en-US" sz="1000" b="1" dirty="0">
              <a:solidFill>
                <a:schemeClr val="accent2"/>
              </a:solidFill>
            </a:endParaRPr>
          </a:p>
        </p:txBody>
      </p:sp>
      <p:sp>
        <p:nvSpPr>
          <p:cNvPr id="3" name="Oval 2">
            <a:extLst>
              <a:ext uri="{FF2B5EF4-FFF2-40B4-BE49-F238E27FC236}">
                <a16:creationId xmlns:a16="http://schemas.microsoft.com/office/drawing/2014/main" id="{94A11CD7-DC68-47AE-9FAA-8DCB4DCA86A0}"/>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pic>
        <p:nvPicPr>
          <p:cNvPr id="40965" name="Picture 4" descr="NMC logo">
            <a:extLst>
              <a:ext uri="{FF2B5EF4-FFF2-40B4-BE49-F238E27FC236}">
                <a16:creationId xmlns:a16="http://schemas.microsoft.com/office/drawing/2014/main" id="{B1458A87-3D35-49CB-93D8-8F6FCEF931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hoto of a female NMC member of staff in an office setting, smiling.">
            <a:extLst>
              <a:ext uri="{FF2B5EF4-FFF2-40B4-BE49-F238E27FC236}">
                <a16:creationId xmlns:a16="http://schemas.microsoft.com/office/drawing/2014/main" id="{D9A60478-1EE4-4226-BE19-6CA82E116A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2192"/>
          <a:stretch/>
        </p:blipFill>
        <p:spPr>
          <a:xfrm>
            <a:off x="6349042" y="1701410"/>
            <a:ext cx="4207265" cy="4207265"/>
          </a:xfrm>
          <a:prstGeom prst="ellipse">
            <a:avLst/>
          </a:prstGeom>
        </p:spPr>
      </p:pic>
    </p:spTree>
  </p:cSld>
  <p:clrMap bg1="lt1" tx1="dk1" bg2="lt2" tx2="dk2" accent1="accent1" accent2="accent2" accent3="accent3" accent4="accent4" accent5="accent5" accent6="accent6" hlink="hlink" folHlink="folHlink"/>
  <p:sldLayoutIdLst>
    <p:sldLayoutId id="2147488411"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4607405-29AD-4858-AC00-2AD677CE777F}"/>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E37192E8-E868-4D8F-B72E-65FC04E00870}" type="slidenum">
              <a:rPr lang="en-US" altLang="en-US" sz="1000" b="1">
                <a:solidFill>
                  <a:schemeClr val="accent2"/>
                </a:solidFill>
              </a:rPr>
              <a:pPr algn="r">
                <a:lnSpc>
                  <a:spcPts val="600"/>
                </a:lnSpc>
              </a:pPr>
              <a:t>‹#›</a:t>
            </a:fld>
            <a:endParaRPr lang="en-US" altLang="en-US" sz="1000" b="1" dirty="0">
              <a:solidFill>
                <a:schemeClr val="accent2"/>
              </a:solidFill>
            </a:endParaRPr>
          </a:p>
        </p:txBody>
      </p:sp>
      <p:sp>
        <p:nvSpPr>
          <p:cNvPr id="3" name="Oval 2">
            <a:extLst>
              <a:ext uri="{FF2B5EF4-FFF2-40B4-BE49-F238E27FC236}">
                <a16:creationId xmlns:a16="http://schemas.microsoft.com/office/drawing/2014/main" id="{38829986-0AB1-45F0-A02F-A70A346BD5D9}"/>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pic>
        <p:nvPicPr>
          <p:cNvPr id="41989" name="Picture 4" descr="NMC logo">
            <a:extLst>
              <a:ext uri="{FF2B5EF4-FFF2-40B4-BE49-F238E27FC236}">
                <a16:creationId xmlns:a16="http://schemas.microsoft.com/office/drawing/2014/main" id="{26240CC1-E12C-422E-A649-6626D09127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hoto of a female nursing associate talking to a man sitting down, in a hospital setting.">
            <a:extLst>
              <a:ext uri="{FF2B5EF4-FFF2-40B4-BE49-F238E27FC236}">
                <a16:creationId xmlns:a16="http://schemas.microsoft.com/office/drawing/2014/main" id="{031A8DEA-B484-45E2-A3BC-CD7CC91A00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39535" b="-4538"/>
          <a:stretch/>
        </p:blipFill>
        <p:spPr>
          <a:xfrm>
            <a:off x="6357668" y="1718664"/>
            <a:ext cx="4172759" cy="4172759"/>
          </a:xfrm>
          <a:prstGeom prst="ellipse">
            <a:avLst/>
          </a:prstGeom>
        </p:spPr>
      </p:pic>
    </p:spTree>
  </p:cSld>
  <p:clrMap bg1="lt1" tx1="dk1" bg2="lt2" tx2="dk2" accent1="accent1" accent2="accent2" accent3="accent3" accent4="accent4" accent5="accent5" accent6="accent6" hlink="hlink" folHlink="folHlink"/>
  <p:sldLayoutIdLst>
    <p:sldLayoutId id="2147488412"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07EDD4D-1A13-4616-A3E3-27053458902A}"/>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baseline="-25000" dirty="0"/>
          </a:p>
        </p:txBody>
      </p:sp>
      <p:sp>
        <p:nvSpPr>
          <p:cNvPr id="8" name="Text Placeholder 11">
            <a:extLst>
              <a:ext uri="{FF2B5EF4-FFF2-40B4-BE49-F238E27FC236}">
                <a16:creationId xmlns:a16="http://schemas.microsoft.com/office/drawing/2014/main" id="{CD9DF2F9-3A5B-441E-ABB5-0A2D146C2585}"/>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6E651178-8DF7-40CC-989D-26D057872307}"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45061" name="Picture 4" descr="NMC logo">
            <a:extLst>
              <a:ext uri="{FF2B5EF4-FFF2-40B4-BE49-F238E27FC236}">
                <a16:creationId xmlns:a16="http://schemas.microsoft.com/office/drawing/2014/main" id="{A1F95E5A-DEE9-48A4-82EC-FBE3F404D90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hoto of a female midwife with her hands on the stomach of a pregnant woman she is assessing. The woman is sat up in a hospital bed.">
            <a:extLst>
              <a:ext uri="{FF2B5EF4-FFF2-40B4-BE49-F238E27FC236}">
                <a16:creationId xmlns:a16="http://schemas.microsoft.com/office/drawing/2014/main" id="{1F1DB4F0-8099-4C5E-B69D-D4617C86015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23007"/>
          <a:stretch/>
        </p:blipFill>
        <p:spPr>
          <a:xfrm>
            <a:off x="6397565" y="1716657"/>
            <a:ext cx="4280864" cy="4280864"/>
          </a:xfrm>
          <a:prstGeom prst="ellipse">
            <a:avLst/>
          </a:prstGeom>
        </p:spPr>
      </p:pic>
    </p:spTree>
  </p:cSld>
  <p:clrMap bg1="lt1" tx1="dk1" bg2="lt2" tx2="dk2" accent1="accent1" accent2="accent2" accent3="accent3" accent4="accent4" accent5="accent5" accent6="accent6" hlink="hlink" folHlink="folHlink"/>
  <p:sldLayoutIdLst>
    <p:sldLayoutId id="2147488415"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C0FB299-5A53-4921-B1BE-7013B19ED3D9}"/>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5" name="Text Placeholder 11">
            <a:extLst>
              <a:ext uri="{FF2B5EF4-FFF2-40B4-BE49-F238E27FC236}">
                <a16:creationId xmlns:a16="http://schemas.microsoft.com/office/drawing/2014/main" id="{E2E55CF6-FCDC-430D-AFA7-8EE25382BDED}"/>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160EA450-D239-4535-81BA-D2159E536591}"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47109" name="Picture 5" descr="NMC logo">
            <a:extLst>
              <a:ext uri="{FF2B5EF4-FFF2-40B4-BE49-F238E27FC236}">
                <a16:creationId xmlns:a16="http://schemas.microsoft.com/office/drawing/2014/main" id="{175B0399-69E4-4BB3-A706-BE4DA569CE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hoto of a male and female nurses walking down a hospital corridor talking and smiling at each other.">
            <a:extLst>
              <a:ext uri="{FF2B5EF4-FFF2-40B4-BE49-F238E27FC236}">
                <a16:creationId xmlns:a16="http://schemas.microsoft.com/office/drawing/2014/main" id="{826DA538-1BF6-4154-8340-A49115B2F0B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9293" b="-21795"/>
          <a:stretch/>
        </p:blipFill>
        <p:spPr>
          <a:xfrm>
            <a:off x="6392173" y="1709500"/>
            <a:ext cx="4233144" cy="4233144"/>
          </a:xfrm>
          <a:prstGeom prst="ellipse">
            <a:avLst/>
          </a:prstGeom>
        </p:spPr>
      </p:pic>
    </p:spTree>
  </p:cSld>
  <p:clrMap bg1="lt1" tx1="dk1" bg2="lt2" tx2="dk2" accent1="accent1" accent2="accent2" accent3="accent3" accent4="accent4" accent5="accent5" accent6="accent6" hlink="hlink" folHlink="folHlink"/>
  <p:sldLayoutIdLst>
    <p:sldLayoutId id="2147488417"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D8F912D-9A46-4DBC-BAAE-E00406055CAB}"/>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5" name="Text Placeholder 11">
            <a:extLst>
              <a:ext uri="{FF2B5EF4-FFF2-40B4-BE49-F238E27FC236}">
                <a16:creationId xmlns:a16="http://schemas.microsoft.com/office/drawing/2014/main" id="{B79B5FF3-651F-4237-B168-77991D48FD3E}"/>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D48AE7BD-6E8E-4D94-B5EF-8B45E7D65D84}" type="slidenum">
              <a:rPr lang="en-US" altLang="en-US" sz="1000" b="1">
                <a:solidFill>
                  <a:srgbClr val="8917A6"/>
                </a:solidFill>
              </a:rPr>
              <a:pPr algn="r">
                <a:lnSpc>
                  <a:spcPts val="600"/>
                </a:lnSpc>
              </a:pPr>
              <a:t>‹#›</a:t>
            </a:fld>
            <a:endParaRPr lang="en-US" altLang="en-US" sz="1000" b="1" dirty="0">
              <a:solidFill>
                <a:srgbClr val="8917A6"/>
              </a:solidFill>
            </a:endParaRPr>
          </a:p>
        </p:txBody>
      </p:sp>
      <p:pic>
        <p:nvPicPr>
          <p:cNvPr id="48133" name="Picture 5" descr="NMC logo">
            <a:extLst>
              <a:ext uri="{FF2B5EF4-FFF2-40B4-BE49-F238E27FC236}">
                <a16:creationId xmlns:a16="http://schemas.microsoft.com/office/drawing/2014/main" id="{E6E32A6C-F82C-4537-AF68-8856FAF88AD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hoto of a female midwife wearing a surgical mask holding a newborn baby.">
            <a:extLst>
              <a:ext uri="{FF2B5EF4-FFF2-40B4-BE49-F238E27FC236}">
                <a16:creationId xmlns:a16="http://schemas.microsoft.com/office/drawing/2014/main" id="{20C57F5E-C6D0-4AA1-88C6-31120358900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4793"/>
          <a:stretch/>
        </p:blipFill>
        <p:spPr>
          <a:xfrm>
            <a:off x="6366297" y="1710038"/>
            <a:ext cx="4172759" cy="4172759"/>
          </a:xfrm>
          <a:prstGeom prst="ellipse">
            <a:avLst/>
          </a:prstGeom>
        </p:spPr>
      </p:pic>
    </p:spTree>
  </p:cSld>
  <p:clrMap bg1="lt1" tx1="dk1" bg2="lt2" tx2="dk2" accent1="accent1" accent2="accent2" accent3="accent3" accent4="accent4" accent5="accent5" accent6="accent6" hlink="hlink" folHlink="folHlink"/>
  <p:sldLayoutIdLst>
    <p:sldLayoutId id="2147488418"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hyperlink" Target="mailto:events@nmc-uk.org" TargetMode="Externa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C0DF-D3E7-42C1-8777-2B02153C1602}"/>
              </a:ext>
            </a:extLst>
          </p:cNvPr>
          <p:cNvSpPr>
            <a:spLocks noGrp="1"/>
          </p:cNvSpPr>
          <p:nvPr>
            <p:ph type="ctrTitle"/>
          </p:nvPr>
        </p:nvSpPr>
        <p:spPr>
          <a:xfrm>
            <a:off x="200722" y="1476467"/>
            <a:ext cx="4921841" cy="2190566"/>
          </a:xfrm>
        </p:spPr>
        <p:txBody>
          <a:bodyPr/>
          <a:lstStyle/>
          <a:p>
            <a:r>
              <a:rPr lang="en-GB" dirty="0">
                <a:solidFill>
                  <a:srgbClr val="FFFFFF"/>
                </a:solidFill>
              </a:rPr>
              <a:t>Future programme standards:</a:t>
            </a:r>
            <a:br>
              <a:rPr lang="en-GB" dirty="0">
                <a:solidFill>
                  <a:srgbClr val="FFFFFF"/>
                </a:solidFill>
              </a:rPr>
            </a:br>
            <a:r>
              <a:rPr lang="en-GB" dirty="0">
                <a:solidFill>
                  <a:srgbClr val="FFFFFF"/>
                </a:solidFill>
              </a:rPr>
              <a:t>Simulation</a:t>
            </a:r>
            <a:br>
              <a:rPr lang="en-GB" dirty="0">
                <a:solidFill>
                  <a:srgbClr val="FFFFFF"/>
                </a:solidFill>
              </a:rPr>
            </a:br>
            <a:br>
              <a:rPr lang="en-GB" dirty="0">
                <a:solidFill>
                  <a:srgbClr val="FFFFFF"/>
                </a:solidFill>
              </a:rPr>
            </a:br>
            <a:br>
              <a:rPr lang="en-GB" dirty="0">
                <a:solidFill>
                  <a:srgbClr val="FFFFFF"/>
                </a:solidFill>
              </a:rPr>
            </a:br>
            <a:endParaRPr lang="en-GB" dirty="0"/>
          </a:p>
        </p:txBody>
      </p:sp>
      <p:sp>
        <p:nvSpPr>
          <p:cNvPr id="3" name="TextBox 2">
            <a:extLst>
              <a:ext uri="{FF2B5EF4-FFF2-40B4-BE49-F238E27FC236}">
                <a16:creationId xmlns:a16="http://schemas.microsoft.com/office/drawing/2014/main" id="{23BEA340-F5FB-4294-8B6B-7AC8FFDBA352}"/>
              </a:ext>
            </a:extLst>
          </p:cNvPr>
          <p:cNvSpPr txBox="1"/>
          <p:nvPr/>
        </p:nvSpPr>
        <p:spPr>
          <a:xfrm>
            <a:off x="240632" y="3636974"/>
            <a:ext cx="4386426" cy="715581"/>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srgbClr val="FFFFFF"/>
                </a:solidFill>
                <a:latin typeface="Arial"/>
              </a:rPr>
              <a:t>Sue West, Senior Nursing Education Adviser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solidFill>
                <a:effectLst/>
                <a:uLnTx/>
                <a:uFillTx/>
                <a:latin typeface="Arial"/>
                <a:ea typeface="+mn-ea"/>
                <a:cs typeface="+mn-cs"/>
              </a:rPr>
              <a:t>Prof Paula Holt MBE, Senior Nursing Adviser</a:t>
            </a:r>
            <a:endParaRPr lang="en-GB" sz="1350" dirty="0">
              <a:solidFill>
                <a:srgbClr val="FFFFFF"/>
              </a:solidFill>
              <a:latin typeface="Arial"/>
            </a:endParaRPr>
          </a:p>
          <a:p>
            <a:pPr defTabSz="685800" eaLnBrk="1" fontAlgn="auto" hangingPunct="1">
              <a:spcBef>
                <a:spcPts val="0"/>
              </a:spcBef>
              <a:spcAft>
                <a:spcPts val="0"/>
              </a:spcAft>
            </a:pPr>
            <a:r>
              <a:rPr lang="en-GB" sz="1350" dirty="0">
                <a:solidFill>
                  <a:srgbClr val="FFFFFF"/>
                </a:solidFill>
                <a:latin typeface="Arial"/>
              </a:rPr>
              <a:t>22 February 2023</a:t>
            </a:r>
          </a:p>
        </p:txBody>
      </p:sp>
    </p:spTree>
    <p:extLst>
      <p:ext uri="{BB962C8B-B14F-4D97-AF65-F5344CB8AC3E}">
        <p14:creationId xmlns:p14="http://schemas.microsoft.com/office/powerpoint/2010/main" val="380095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1FD4F0A-7BF7-072D-F671-B4A22A98635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r>
              <a:rPr lang="en-GB" altLang="en-US" dirty="0">
                <a:latin typeface="Arial" panose="020B0604020202020204" pitchFamily="34" charset="0"/>
              </a:rPr>
              <a:t>Focus on simulation: </a:t>
            </a:r>
            <a:endParaRPr lang="en-GB" altLang="en-US" dirty="0">
              <a:solidFill>
                <a:srgbClr val="FF0000"/>
              </a:solidFill>
              <a:latin typeface="Arial" panose="020B0604020202020204" pitchFamily="34" charset="0"/>
            </a:endParaRPr>
          </a:p>
        </p:txBody>
      </p:sp>
      <p:sp>
        <p:nvSpPr>
          <p:cNvPr id="3" name="Text Placeholder 2">
            <a:extLst>
              <a:ext uri="{FF2B5EF4-FFF2-40B4-BE49-F238E27FC236}">
                <a16:creationId xmlns:a16="http://schemas.microsoft.com/office/drawing/2014/main" id="{23E5C87B-0977-69CE-0781-E0D85CE25F82}"/>
              </a:ext>
            </a:extLst>
          </p:cNvPr>
          <p:cNvSpPr>
            <a:spLocks noGrp="1"/>
          </p:cNvSpPr>
          <p:nvPr>
            <p:ph type="body" sz="quarter" idx="13"/>
          </p:nvPr>
        </p:nvSpPr>
        <p:spPr>
          <a:xfrm>
            <a:off x="441325" y="849600"/>
            <a:ext cx="5682384" cy="3677950"/>
          </a:xfrm>
        </p:spPr>
        <p:txBody>
          <a:bodyPr/>
          <a:lstStyle/>
          <a:p>
            <a:pPr marL="150912" lvl="1" indent="0">
              <a:buNone/>
              <a:defRPr/>
            </a:pPr>
            <a:r>
              <a:rPr lang="en-GB" sz="1800" dirty="0"/>
              <a:t>We had a programme of work to explore changes to our standards for pre-registration programmes in relation to </a:t>
            </a:r>
          </a:p>
          <a:p>
            <a:pPr marL="150912" lvl="1" indent="0">
              <a:buNone/>
              <a:defRPr/>
            </a:pPr>
            <a:r>
              <a:rPr lang="en-GB" sz="1800" b="1" dirty="0">
                <a:solidFill>
                  <a:srgbClr val="4C5F93"/>
                </a:solidFill>
              </a:rPr>
              <a:t>Simulation:</a:t>
            </a:r>
          </a:p>
          <a:p>
            <a:pPr marL="436662" lvl="1">
              <a:buFont typeface="Arial" panose="020B0604020202020204" pitchFamily="34" charset="0"/>
              <a:buChar char="•"/>
              <a:defRPr/>
            </a:pPr>
            <a:r>
              <a:rPr lang="en-GB" sz="1800" dirty="0"/>
              <a:t>recognising the increased use of simulation across the curriculum.</a:t>
            </a:r>
          </a:p>
          <a:p>
            <a:pPr marL="436662" lvl="1">
              <a:buFont typeface="Arial" panose="020B0604020202020204" pitchFamily="34" charset="0"/>
              <a:buChar char="•"/>
              <a:defRPr/>
            </a:pPr>
            <a:r>
              <a:rPr lang="en-GB" sz="1800" dirty="0"/>
              <a:t>increasing flexibility regarding the use of simulation, with the potential to explore increasing simulated practice learning using a range of modalities, to up to 600 hours of the 2300 practice learning hours. </a:t>
            </a:r>
            <a:r>
              <a:rPr lang="en-GB" sz="1800" b="1" dirty="0"/>
              <a:t>For nursing only.</a:t>
            </a:r>
            <a:r>
              <a:rPr lang="en-GB" sz="1800" dirty="0"/>
              <a:t> </a:t>
            </a:r>
          </a:p>
        </p:txBody>
      </p:sp>
      <p:sp>
        <p:nvSpPr>
          <p:cNvPr id="2" name="Text Placeholder 1">
            <a:extLst>
              <a:ext uri="{FF2B5EF4-FFF2-40B4-BE49-F238E27FC236}">
                <a16:creationId xmlns:a16="http://schemas.microsoft.com/office/drawing/2014/main" id="{9A9DB831-FF83-49D2-AA1B-9EC232AC0333}"/>
              </a:ext>
            </a:extLst>
          </p:cNvPr>
          <p:cNvSpPr>
            <a:spLocks noGrp="1"/>
          </p:cNvSpPr>
          <p:nvPr>
            <p:ph type="body" sz="quarter" idx="14"/>
          </p:nvPr>
        </p:nvSpPr>
        <p:spPr/>
        <p:txBody>
          <a:bodyPr/>
          <a:lstStyle/>
          <a:p>
            <a:endParaRPr lang="en-GB" dirty="0"/>
          </a:p>
        </p:txBody>
      </p:sp>
      <p:sp>
        <p:nvSpPr>
          <p:cNvPr id="20484" name="Slide Number Placeholder 1">
            <a:extLst>
              <a:ext uri="{FF2B5EF4-FFF2-40B4-BE49-F238E27FC236}">
                <a16:creationId xmlns:a16="http://schemas.microsoft.com/office/drawing/2014/main" id="{EBE3CA6E-B770-5B8A-BFDF-5C03587E4A87}"/>
              </a:ext>
            </a:extLst>
          </p:cNvPr>
          <p:cNvSpPr>
            <a:spLocks noGrp="1"/>
          </p:cNvSpPr>
          <p:nvPr>
            <p:ph type="sldNum" sz="quarter" idx="429496729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Arial" panose="020B0604020202020204" pitchFamily="34" charset="0"/>
              </a:defRPr>
            </a:lvl1pPr>
            <a:lvl2pPr marL="557213" indent="-214313" defTabSz="514350">
              <a:defRPr>
                <a:solidFill>
                  <a:schemeClr val="tx1"/>
                </a:solidFill>
                <a:latin typeface="Arial" panose="020B0604020202020204" pitchFamily="34" charset="0"/>
              </a:defRPr>
            </a:lvl2pPr>
            <a:lvl3pPr marL="857250" indent="-171450" defTabSz="514350">
              <a:defRPr>
                <a:solidFill>
                  <a:schemeClr val="tx1"/>
                </a:solidFill>
                <a:latin typeface="Arial" panose="020B0604020202020204" pitchFamily="34" charset="0"/>
              </a:defRPr>
            </a:lvl3pPr>
            <a:lvl4pPr marL="1200150" indent="-171450" defTabSz="514350">
              <a:defRPr>
                <a:solidFill>
                  <a:schemeClr val="tx1"/>
                </a:solidFill>
                <a:latin typeface="Arial" panose="020B0604020202020204" pitchFamily="34" charset="0"/>
              </a:defRPr>
            </a:lvl4pPr>
            <a:lvl5pPr marL="1543050" indent="-171450" defTabSz="514350">
              <a:defRPr>
                <a:solidFill>
                  <a:schemeClr val="tx1"/>
                </a:solidFill>
                <a:latin typeface="Arial" panose="020B0604020202020204" pitchFamily="34" charset="0"/>
              </a:defRPr>
            </a:lvl5pPr>
            <a:lvl6pPr marL="1885950" indent="-171450" defTabSz="514350" eaLnBrk="0" fontAlgn="base" hangingPunct="0">
              <a:spcBef>
                <a:spcPct val="0"/>
              </a:spcBef>
              <a:spcAft>
                <a:spcPct val="0"/>
              </a:spcAft>
              <a:defRPr>
                <a:solidFill>
                  <a:schemeClr val="tx1"/>
                </a:solidFill>
                <a:latin typeface="Arial" panose="020B0604020202020204" pitchFamily="34" charset="0"/>
              </a:defRPr>
            </a:lvl6pPr>
            <a:lvl7pPr marL="2228850" indent="-171450" defTabSz="514350" eaLnBrk="0" fontAlgn="base" hangingPunct="0">
              <a:spcBef>
                <a:spcPct val="0"/>
              </a:spcBef>
              <a:spcAft>
                <a:spcPct val="0"/>
              </a:spcAft>
              <a:defRPr>
                <a:solidFill>
                  <a:schemeClr val="tx1"/>
                </a:solidFill>
                <a:latin typeface="Arial" panose="020B0604020202020204" pitchFamily="34" charset="0"/>
              </a:defRPr>
            </a:lvl7pPr>
            <a:lvl8pPr marL="2571750" indent="-171450" defTabSz="514350" eaLnBrk="0" fontAlgn="base" hangingPunct="0">
              <a:spcBef>
                <a:spcPct val="0"/>
              </a:spcBef>
              <a:spcAft>
                <a:spcPct val="0"/>
              </a:spcAft>
              <a:defRPr>
                <a:solidFill>
                  <a:schemeClr val="tx1"/>
                </a:solidFill>
                <a:latin typeface="Arial" panose="020B0604020202020204" pitchFamily="34" charset="0"/>
              </a:defRPr>
            </a:lvl8pPr>
            <a:lvl9pPr marL="2914650" indent="-171450" defTabSz="514350" eaLnBrk="0" fontAlgn="base" hangingPunct="0">
              <a:spcBef>
                <a:spcPct val="0"/>
              </a:spcBef>
              <a:spcAft>
                <a:spcPct val="0"/>
              </a:spcAft>
              <a:defRPr>
                <a:solidFill>
                  <a:schemeClr val="tx1"/>
                </a:solidFill>
                <a:latin typeface="Arial" panose="020B0604020202020204" pitchFamily="34" charset="0"/>
              </a:defRPr>
            </a:lvl9pPr>
          </a:lstStyle>
          <a:p>
            <a:fld id="{EBBEDCF0-7970-344D-B3F2-8EABC66BFFD2}" type="slidenum">
              <a:rPr lang="en-US" altLang="en-US">
                <a:solidFill>
                  <a:schemeClr val="bg1"/>
                </a:solidFill>
              </a:rPr>
              <a:pPr/>
              <a:t>10</a:t>
            </a:fld>
            <a:endParaRPr lang="en-US" alt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61BA-90A3-8FDE-BFDD-6DA67CF4FF15}"/>
              </a:ext>
            </a:extLst>
          </p:cNvPr>
          <p:cNvSpPr>
            <a:spLocks noGrp="1"/>
          </p:cNvSpPr>
          <p:nvPr>
            <p:ph type="title"/>
          </p:nvPr>
        </p:nvSpPr>
        <p:spPr>
          <a:xfrm>
            <a:off x="441819" y="252739"/>
            <a:ext cx="5735781" cy="1233167"/>
          </a:xfrm>
        </p:spPr>
        <p:txBody>
          <a:bodyPr/>
          <a:lstStyle/>
          <a:p>
            <a:r>
              <a:rPr lang="en-GB" dirty="0"/>
              <a:t>Use of simulated practice so far:</a:t>
            </a:r>
          </a:p>
        </p:txBody>
      </p:sp>
      <p:sp>
        <p:nvSpPr>
          <p:cNvPr id="3" name="Text Placeholder 2">
            <a:extLst>
              <a:ext uri="{FF2B5EF4-FFF2-40B4-BE49-F238E27FC236}">
                <a16:creationId xmlns:a16="http://schemas.microsoft.com/office/drawing/2014/main" id="{81F3983B-B9E9-B280-EF6A-64871135C88A}"/>
              </a:ext>
            </a:extLst>
          </p:cNvPr>
          <p:cNvSpPr>
            <a:spLocks noGrp="1"/>
          </p:cNvSpPr>
          <p:nvPr>
            <p:ph type="body" sz="quarter" idx="13"/>
          </p:nvPr>
        </p:nvSpPr>
        <p:spPr>
          <a:xfrm>
            <a:off x="199380" y="907200"/>
            <a:ext cx="6338924" cy="3620350"/>
          </a:xfrm>
        </p:spPr>
        <p:txBody>
          <a:bodyPr/>
          <a:lstStyle/>
          <a:p>
            <a:pPr marL="285750" lvl="0" indent="-285750">
              <a:spcAft>
                <a:spcPts val="1125"/>
              </a:spcAft>
              <a:buFont typeface="Arial" panose="020B0604020202020204" pitchFamily="34" charset="0"/>
              <a:buChar char="•"/>
            </a:pPr>
            <a:r>
              <a:rPr lang="en-GB" sz="1400" dirty="0">
                <a:solidFill>
                  <a:srgbClr val="111111"/>
                </a:solidFill>
                <a:effectLst/>
                <a:latin typeface="Arial" panose="020B0604020202020204" pitchFamily="34" charset="0"/>
                <a:ea typeface="Times New Roman" panose="02020603050405020304" pitchFamily="18" charset="0"/>
              </a:rPr>
              <a:t>November 2021: Council approved the continued use of the Covid-19 recovery standards (RN5 and RN5.1), allowing all Approved Education Institutions (AEIs) to deliver up to 300 hours of practice learning using the range of new and innovative practice simulation methods.</a:t>
            </a:r>
            <a:endParaRPr lang="en-GB" sz="1400" dirty="0">
              <a:effectLst/>
              <a:latin typeface="Times New Roman" panose="02020603050405020304" pitchFamily="18" charset="0"/>
              <a:ea typeface="Times New Roman" panose="02020603050405020304" pitchFamily="18" charset="0"/>
            </a:endParaRPr>
          </a:p>
          <a:p>
            <a:pPr marL="285750" lvl="0" indent="-285750">
              <a:spcAft>
                <a:spcPts val="1125"/>
              </a:spcAft>
              <a:buFont typeface="Arial" panose="020B0604020202020204" pitchFamily="34" charset="0"/>
              <a:buChar char="•"/>
            </a:pPr>
            <a:r>
              <a:rPr lang="en-GB" sz="1400" dirty="0">
                <a:solidFill>
                  <a:srgbClr val="111111"/>
                </a:solidFill>
                <a:effectLst/>
                <a:latin typeface="Arial" panose="020B0604020202020204" pitchFamily="34" charset="0"/>
                <a:ea typeface="Times New Roman" panose="02020603050405020304" pitchFamily="18" charset="0"/>
              </a:rPr>
              <a:t>Council also approved a new recovery (discretionary) standard RN6 (D), permitting up to 600 hours of simulated practice learning (SPL) for those AEIs who could demonstrate they have appropriate resources and infrastructure to implement this increase in SPL effectively and safely whilst maintaining our education and training standards</a:t>
            </a:r>
            <a:endParaRPr lang="en-GB" sz="1400" dirty="0">
              <a:effectLst/>
              <a:latin typeface="Times New Roman" panose="02020603050405020304" pitchFamily="18" charset="0"/>
              <a:ea typeface="Times New Roman" panose="02020603050405020304" pitchFamily="18" charset="0"/>
            </a:endParaRPr>
          </a:p>
          <a:p>
            <a:pPr marL="285750" lvl="0" indent="-285750">
              <a:spcAft>
                <a:spcPts val="1125"/>
              </a:spcAft>
              <a:buFont typeface="Arial" panose="020B0604020202020204" pitchFamily="34" charset="0"/>
              <a:buChar char="•"/>
            </a:pPr>
            <a:r>
              <a:rPr lang="en-GB" sz="1400" dirty="0">
                <a:solidFill>
                  <a:srgbClr val="111111"/>
                </a:solidFill>
                <a:effectLst/>
                <a:latin typeface="Arial" panose="020B0604020202020204" pitchFamily="34" charset="0"/>
                <a:ea typeface="Times New Roman" panose="02020603050405020304" pitchFamily="18" charset="0"/>
              </a:rPr>
              <a:t>AEIs had to seek NMC approval before implementing RN6 (D), </a:t>
            </a:r>
            <a:br>
              <a:rPr lang="en-GB" sz="1400" dirty="0">
                <a:solidFill>
                  <a:srgbClr val="111111"/>
                </a:solidFill>
                <a:effectLst/>
                <a:latin typeface="Arial" panose="020B0604020202020204" pitchFamily="34" charset="0"/>
                <a:ea typeface="Times New Roman" panose="02020603050405020304" pitchFamily="18" charset="0"/>
              </a:rPr>
            </a:br>
            <a:r>
              <a:rPr lang="en-GB" sz="1400" dirty="0">
                <a:solidFill>
                  <a:srgbClr val="111111"/>
                </a:solidFill>
                <a:effectLst/>
                <a:latin typeface="Arial" panose="020B0604020202020204" pitchFamily="34" charset="0"/>
                <a:ea typeface="Times New Roman" panose="02020603050405020304" pitchFamily="18" charset="0"/>
              </a:rPr>
              <a:t>providing evidence of their capacity and capability to do so. </a:t>
            </a:r>
            <a:br>
              <a:rPr lang="en-GB" sz="1400" dirty="0">
                <a:solidFill>
                  <a:srgbClr val="111111"/>
                </a:solidFill>
                <a:effectLst/>
                <a:latin typeface="Arial" panose="020B0604020202020204" pitchFamily="34" charset="0"/>
                <a:ea typeface="Times New Roman" panose="02020603050405020304" pitchFamily="18" charset="0"/>
              </a:rPr>
            </a:br>
            <a:r>
              <a:rPr lang="en-GB" sz="1400" dirty="0">
                <a:solidFill>
                  <a:srgbClr val="111111"/>
                </a:solidFill>
                <a:effectLst/>
                <a:latin typeface="Arial" panose="020B0604020202020204" pitchFamily="34" charset="0"/>
                <a:ea typeface="Times New Roman" panose="02020603050405020304" pitchFamily="18" charset="0"/>
              </a:rPr>
              <a:t>This approval process was overseen by our senior education </a:t>
            </a:r>
            <a:br>
              <a:rPr lang="en-GB" sz="1400" dirty="0">
                <a:solidFill>
                  <a:srgbClr val="111111"/>
                </a:solidFill>
                <a:effectLst/>
                <a:latin typeface="Arial" panose="020B0604020202020204" pitchFamily="34" charset="0"/>
                <a:ea typeface="Times New Roman" panose="02020603050405020304" pitchFamily="18" charset="0"/>
              </a:rPr>
            </a:br>
            <a:r>
              <a:rPr lang="en-GB" sz="1400" dirty="0">
                <a:solidFill>
                  <a:srgbClr val="111111"/>
                </a:solidFill>
                <a:effectLst/>
                <a:latin typeface="Arial" panose="020B0604020202020204" pitchFamily="34" charset="0"/>
                <a:ea typeface="Times New Roman" panose="02020603050405020304" pitchFamily="18" charset="0"/>
              </a:rPr>
              <a:t>advisers and QA team. Final approval was given by QA Board. </a:t>
            </a:r>
            <a:endParaRPr lang="en-GB" sz="1400" dirty="0">
              <a:effectLst/>
              <a:latin typeface="Times New Roman" panose="02020603050405020304" pitchFamily="18" charset="0"/>
              <a:ea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092C45C9-E7B8-D4EB-E966-038431F85F97}"/>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02511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8D65-CF63-D936-31D9-4FD6F0D020C0}"/>
              </a:ext>
            </a:extLst>
          </p:cNvPr>
          <p:cNvSpPr>
            <a:spLocks noGrp="1"/>
          </p:cNvSpPr>
          <p:nvPr>
            <p:ph type="title"/>
          </p:nvPr>
        </p:nvSpPr>
        <p:spPr>
          <a:xfrm>
            <a:off x="378135" y="194819"/>
            <a:ext cx="7065669" cy="662335"/>
          </a:xfrm>
        </p:spPr>
        <p:txBody>
          <a:bodyPr/>
          <a:lstStyle/>
          <a:p>
            <a:r>
              <a:rPr lang="en-US" dirty="0"/>
              <a:t>RN6(D) enabling up to 600 hours of simulated practice learning (SPL)</a:t>
            </a:r>
          </a:p>
        </p:txBody>
      </p:sp>
      <p:sp>
        <p:nvSpPr>
          <p:cNvPr id="3" name="Text Placeholder 2">
            <a:extLst>
              <a:ext uri="{FF2B5EF4-FFF2-40B4-BE49-F238E27FC236}">
                <a16:creationId xmlns:a16="http://schemas.microsoft.com/office/drawing/2014/main" id="{C168DF18-C831-26E6-3DA0-204C7E5BA57E}"/>
              </a:ext>
            </a:extLst>
          </p:cNvPr>
          <p:cNvSpPr>
            <a:spLocks noGrp="1"/>
          </p:cNvSpPr>
          <p:nvPr>
            <p:ph type="body" sz="quarter" idx="10"/>
          </p:nvPr>
        </p:nvSpPr>
        <p:spPr>
          <a:xfrm>
            <a:off x="322909" y="1330747"/>
            <a:ext cx="8391600" cy="3508388"/>
          </a:xfrm>
        </p:spPr>
        <p:txBody>
          <a:bodyPr/>
          <a:lstStyle/>
          <a:p>
            <a:r>
              <a:rPr lang="en-US" sz="1600" dirty="0"/>
              <a:t>Key discussion points and actions at approval: </a:t>
            </a:r>
          </a:p>
          <a:p>
            <a:pPr marL="342900" indent="-342900">
              <a:buFont typeface="Arial" panose="020B0604020202020204" pitchFamily="34" charset="0"/>
              <a:buChar char="•"/>
            </a:pPr>
            <a:r>
              <a:rPr lang="en-US" sz="1600" dirty="0"/>
              <a:t>Differentiation of this ‘simulated practice learning’ from simulation / clinical skills activity</a:t>
            </a:r>
          </a:p>
          <a:p>
            <a:pPr marL="342900" indent="-342900">
              <a:buFont typeface="Arial" panose="020B0604020202020204" pitchFamily="34" charset="0"/>
              <a:buChar char="•"/>
            </a:pPr>
            <a:r>
              <a:rPr lang="en-US" sz="1600" dirty="0"/>
              <a:t>Clarification of nature of simulation hours already approved</a:t>
            </a:r>
          </a:p>
          <a:p>
            <a:pPr marL="342900" indent="-342900">
              <a:buFont typeface="Arial" panose="020B0604020202020204" pitchFamily="34" charset="0"/>
              <a:buChar char="•"/>
            </a:pPr>
            <a:r>
              <a:rPr lang="en-US" sz="1600" dirty="0"/>
              <a:t>Meeting criteria for practice learning </a:t>
            </a:r>
          </a:p>
          <a:p>
            <a:pPr marL="342900" indent="-342900">
              <a:buFont typeface="Arial" panose="020B0604020202020204" pitchFamily="34" charset="0"/>
              <a:buChar char="•"/>
            </a:pPr>
            <a:r>
              <a:rPr lang="en-US" sz="1600" dirty="0"/>
              <a:t>Reporting – from range of stakeholders</a:t>
            </a:r>
          </a:p>
          <a:p>
            <a:pPr marL="342900" indent="-342900">
              <a:buFont typeface="Arial" panose="020B0604020202020204" pitchFamily="34" charset="0"/>
              <a:buChar char="•"/>
            </a:pPr>
            <a:r>
              <a:rPr lang="en-US" sz="1600" dirty="0"/>
              <a:t>Evaluation and research – building the evidence base / dissemination</a:t>
            </a:r>
          </a:p>
          <a:p>
            <a:pPr marL="342900" indent="-342900">
              <a:buFont typeface="Arial" panose="020B0604020202020204" pitchFamily="34" charset="0"/>
              <a:buChar char="•"/>
            </a:pPr>
            <a:r>
              <a:rPr lang="en-US" sz="1600" dirty="0"/>
              <a:t>Collaboration and sharing of practice, resources and research</a:t>
            </a:r>
          </a:p>
          <a:p>
            <a:r>
              <a:rPr lang="en-US" sz="1600" b="1" dirty="0">
                <a:solidFill>
                  <a:schemeClr val="accent4">
                    <a:lumMod val="75000"/>
                  </a:schemeClr>
                </a:solidFill>
              </a:rPr>
              <a:t>This has helped us learn more about SPL</a:t>
            </a:r>
          </a:p>
          <a:p>
            <a:r>
              <a:rPr lang="en-US" sz="1600" b="1" dirty="0">
                <a:solidFill>
                  <a:schemeClr val="accent4">
                    <a:lumMod val="75000"/>
                  </a:schemeClr>
                </a:solidFill>
              </a:rPr>
              <a:t>19 AEIs approved; one pending (one Scottish, the rest England)</a:t>
            </a:r>
          </a:p>
        </p:txBody>
      </p:sp>
      <p:sp>
        <p:nvSpPr>
          <p:cNvPr id="4" name="Slide Number Placeholder 3">
            <a:extLst>
              <a:ext uri="{FF2B5EF4-FFF2-40B4-BE49-F238E27FC236}">
                <a16:creationId xmlns:a16="http://schemas.microsoft.com/office/drawing/2014/main" id="{6211502F-6D30-5A7E-C797-B5C41348596B}"/>
              </a:ext>
            </a:extLst>
          </p:cNvPr>
          <p:cNvSpPr>
            <a:spLocks noGrp="1"/>
          </p:cNvSpPr>
          <p:nvPr>
            <p:ph type="sldNum" sz="quarter" idx="11"/>
          </p:nvPr>
        </p:nvSpPr>
        <p:spPr/>
        <p:txBody>
          <a:bodyPr/>
          <a:lstStyle/>
          <a:p>
            <a:endParaRPr lang="en-US" altLang="en-US" dirty="0"/>
          </a:p>
          <a:p>
            <a:endParaRPr lang="en-US" altLang="en-US" dirty="0"/>
          </a:p>
        </p:txBody>
      </p:sp>
    </p:spTree>
    <p:extLst>
      <p:ext uri="{BB962C8B-B14F-4D97-AF65-F5344CB8AC3E}">
        <p14:creationId xmlns:p14="http://schemas.microsoft.com/office/powerpoint/2010/main" val="369945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77D0B0E-D61A-B18B-6F7B-75256F9FDE99}"/>
              </a:ext>
            </a:extLst>
          </p:cNvPr>
          <p:cNvSpPr>
            <a:spLocks noGrp="1"/>
          </p:cNvSpPr>
          <p:nvPr>
            <p:ph type="title"/>
          </p:nvPr>
        </p:nvSpPr>
        <p:spPr bwMode="auto">
          <a:xfrm>
            <a:off x="395883" y="352115"/>
            <a:ext cx="4944666" cy="682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sz="2800" dirty="0">
                <a:solidFill>
                  <a:schemeClr val="accent5">
                    <a:lumMod val="75000"/>
                  </a:schemeClr>
                </a:solidFill>
                <a:latin typeface="Arial" panose="020B0604020202020204" pitchFamily="34" charset="0"/>
              </a:rPr>
              <a:t>Use of simulation</a:t>
            </a:r>
          </a:p>
        </p:txBody>
      </p:sp>
      <p:sp>
        <p:nvSpPr>
          <p:cNvPr id="22531" name="Slide Number Placeholder 3">
            <a:extLst>
              <a:ext uri="{FF2B5EF4-FFF2-40B4-BE49-F238E27FC236}">
                <a16:creationId xmlns:a16="http://schemas.microsoft.com/office/drawing/2014/main" id="{171E1D80-4A6D-0208-75D4-CB02E16812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defRPr>
                <a:solidFill>
                  <a:schemeClr val="tx1"/>
                </a:solidFill>
                <a:latin typeface="Arial" panose="020B0604020202020204" pitchFamily="34" charset="0"/>
              </a:defRPr>
            </a:lvl1pPr>
            <a:lvl2pPr marL="557213" indent="-214313" defTabSz="342900">
              <a:defRPr>
                <a:solidFill>
                  <a:schemeClr val="tx1"/>
                </a:solidFill>
                <a:latin typeface="Arial" panose="020B0604020202020204" pitchFamily="34" charset="0"/>
              </a:defRPr>
            </a:lvl2pPr>
            <a:lvl3pPr marL="857250" indent="-171450" defTabSz="342900">
              <a:defRPr>
                <a:solidFill>
                  <a:schemeClr val="tx1"/>
                </a:solidFill>
                <a:latin typeface="Arial" panose="020B0604020202020204" pitchFamily="34" charset="0"/>
              </a:defRPr>
            </a:lvl3pPr>
            <a:lvl4pPr marL="1200150" indent="-171450" defTabSz="342900">
              <a:defRPr>
                <a:solidFill>
                  <a:schemeClr val="tx1"/>
                </a:solidFill>
                <a:latin typeface="Arial" panose="020B0604020202020204" pitchFamily="34" charset="0"/>
              </a:defRPr>
            </a:lvl4pPr>
            <a:lvl5pPr marL="1543050" indent="-171450" defTabSz="342900">
              <a:defRPr>
                <a:solidFill>
                  <a:schemeClr val="tx1"/>
                </a:solidFill>
                <a:latin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defRPr>
            </a:lvl9pPr>
          </a:lstStyle>
          <a:p>
            <a:fld id="{9F586635-8A7F-CE4B-8A9F-D4BD076208FF}" type="slidenum">
              <a:rPr lang="en-GB" altLang="en-US">
                <a:solidFill>
                  <a:srgbClr val="FFFFFF"/>
                </a:solidFill>
              </a:rPr>
              <a:pPr/>
              <a:t>13</a:t>
            </a:fld>
            <a:endParaRPr lang="en-GB" altLang="en-US" dirty="0">
              <a:solidFill>
                <a:srgbClr val="FFFFFF"/>
              </a:solidFill>
            </a:endParaRPr>
          </a:p>
        </p:txBody>
      </p:sp>
      <p:sp>
        <p:nvSpPr>
          <p:cNvPr id="22532" name="TextBox 4">
            <a:extLst>
              <a:ext uri="{FF2B5EF4-FFF2-40B4-BE49-F238E27FC236}">
                <a16:creationId xmlns:a16="http://schemas.microsoft.com/office/drawing/2014/main" id="{520207AE-68A5-5135-4114-EE092212CBEE}"/>
              </a:ext>
            </a:extLst>
          </p:cNvPr>
          <p:cNvSpPr txBox="1">
            <a:spLocks noChangeArrowheads="1"/>
          </p:cNvSpPr>
          <p:nvPr/>
        </p:nvSpPr>
        <p:spPr bwMode="auto">
          <a:xfrm>
            <a:off x="1309816" y="1282454"/>
            <a:ext cx="62278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Ensure technology and simulation opportunities are used effectively and proportionately </a:t>
            </a:r>
            <a:r>
              <a:rPr lang="en-US" altLang="en-US" b="1" dirty="0"/>
              <a:t>across the curriculum</a:t>
            </a:r>
            <a:r>
              <a:rPr lang="en-US" altLang="en-US" dirty="0"/>
              <a:t> to support supervision, learning and assessment</a:t>
            </a:r>
            <a:endParaRPr lang="en-GB" altLang="en-US" sz="1200" dirty="0"/>
          </a:p>
        </p:txBody>
      </p:sp>
      <p:sp>
        <p:nvSpPr>
          <p:cNvPr id="22534" name="TextBox 6">
            <a:extLst>
              <a:ext uri="{FF2B5EF4-FFF2-40B4-BE49-F238E27FC236}">
                <a16:creationId xmlns:a16="http://schemas.microsoft.com/office/drawing/2014/main" id="{E9DD3F1D-0CE4-A3BE-A59E-2FF9A0AECCB7}"/>
              </a:ext>
            </a:extLst>
          </p:cNvPr>
          <p:cNvSpPr txBox="1">
            <a:spLocks noChangeArrowheads="1"/>
          </p:cNvSpPr>
          <p:nvPr/>
        </p:nvSpPr>
        <p:spPr bwMode="auto">
          <a:xfrm>
            <a:off x="561600" y="2937717"/>
            <a:ext cx="3542400" cy="861774"/>
          </a:xfrm>
          <a:prstGeom prst="rect">
            <a:avLst/>
          </a:prstGeom>
          <a:noFill/>
          <a:ln w="28575">
            <a:solidFill>
              <a:srgbClr val="6571B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dirty="0">
                <a:solidFill>
                  <a:schemeClr val="accent1"/>
                </a:solidFill>
                <a:cs typeface="Arial" panose="020B0604020202020204" pitchFamily="34" charset="0"/>
              </a:rPr>
              <a:t>Theory 2300 hours:</a:t>
            </a:r>
          </a:p>
          <a:p>
            <a:r>
              <a:rPr lang="en-GB" altLang="en-US" sz="1600" dirty="0">
                <a:solidFill>
                  <a:srgbClr val="48A235"/>
                </a:solidFill>
                <a:cs typeface="Arial" panose="020B0604020202020204" pitchFamily="34" charset="0"/>
              </a:rPr>
              <a:t>A variety of simulation methods can be used </a:t>
            </a:r>
            <a:endParaRPr lang="en-GB" altLang="en-US" dirty="0">
              <a:solidFill>
                <a:srgbClr val="48A235"/>
              </a:solidFill>
              <a:cs typeface="Arial" panose="020B0604020202020204" pitchFamily="34" charset="0"/>
            </a:endParaRPr>
          </a:p>
        </p:txBody>
      </p:sp>
      <p:sp>
        <p:nvSpPr>
          <p:cNvPr id="22535" name="TextBox 7">
            <a:extLst>
              <a:ext uri="{FF2B5EF4-FFF2-40B4-BE49-F238E27FC236}">
                <a16:creationId xmlns:a16="http://schemas.microsoft.com/office/drawing/2014/main" id="{991D42BE-0BAA-EB3E-F220-957730930AD9}"/>
              </a:ext>
            </a:extLst>
          </p:cNvPr>
          <p:cNvSpPr txBox="1">
            <a:spLocks noChangeArrowheads="1"/>
          </p:cNvSpPr>
          <p:nvPr/>
        </p:nvSpPr>
        <p:spPr bwMode="auto">
          <a:xfrm>
            <a:off x="4462125" y="2937716"/>
            <a:ext cx="4257075" cy="1354217"/>
          </a:xfrm>
          <a:prstGeom prst="rect">
            <a:avLst/>
          </a:prstGeom>
          <a:noFill/>
          <a:ln w="28575">
            <a:solidFill>
              <a:srgbClr val="6571B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dirty="0">
                <a:solidFill>
                  <a:schemeClr val="accent1"/>
                </a:solidFill>
                <a:cs typeface="Arial" panose="020B0604020202020204" pitchFamily="34" charset="0"/>
              </a:rPr>
              <a:t>Practice learning 2300 hours:</a:t>
            </a:r>
          </a:p>
          <a:p>
            <a:pPr algn="ctr"/>
            <a:r>
              <a:rPr kumimoji="0" lang="en-US" altLang="en-US" sz="1600" b="0" i="0" u="none" strike="noStrike" kern="1200" cap="none" spc="0" normalizeH="0" baseline="0" noProof="0" dirty="0">
                <a:ln>
                  <a:noFill/>
                </a:ln>
                <a:solidFill>
                  <a:srgbClr val="48A235"/>
                </a:solidFill>
                <a:effectLst/>
                <a:uLnTx/>
                <a:uFillTx/>
                <a:latin typeface="Arial"/>
                <a:ea typeface="+mn-ea"/>
                <a:cs typeface="Arial"/>
              </a:rPr>
              <a:t>provide no less than 2,300 practice learning hours, of which a maximum of 600 hours can be simulated practice learning </a:t>
            </a:r>
          </a:p>
          <a:p>
            <a:pPr algn="ctr"/>
            <a:endParaRPr lang="en-US" altLang="en-US" sz="1600" dirty="0">
              <a:solidFill>
                <a:srgbClr val="42B0BC"/>
              </a:solidFill>
              <a:latin typeface="Arial"/>
              <a:cs typeface="Arial"/>
            </a:endParaRPr>
          </a:p>
        </p:txBody>
      </p:sp>
      <p:cxnSp>
        <p:nvCxnSpPr>
          <p:cNvPr id="10" name="Straight Arrow Connector 9">
            <a:extLst>
              <a:ext uri="{FF2B5EF4-FFF2-40B4-BE49-F238E27FC236}">
                <a16:creationId xmlns:a16="http://schemas.microsoft.com/office/drawing/2014/main" id="{FBAC17FF-1B72-7D6E-AC87-E4707AED0F7C}"/>
              </a:ext>
            </a:extLst>
          </p:cNvPr>
          <p:cNvCxnSpPr>
            <a:stCxn id="22532" idx="2"/>
          </p:cNvCxnSpPr>
          <p:nvPr/>
        </p:nvCxnSpPr>
        <p:spPr>
          <a:xfrm flipH="1">
            <a:off x="2868216" y="2205784"/>
            <a:ext cx="1555503" cy="675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C6AAFD6-2E24-9C54-51B3-920F3E84F2B5}"/>
              </a:ext>
            </a:extLst>
          </p:cNvPr>
          <p:cNvCxnSpPr>
            <a:cxnSpLocks/>
          </p:cNvCxnSpPr>
          <p:nvPr/>
        </p:nvCxnSpPr>
        <p:spPr>
          <a:xfrm>
            <a:off x="4720283" y="2205784"/>
            <a:ext cx="1551930" cy="675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52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A6C266B-D586-EDF0-C8F9-926364445368}"/>
              </a:ext>
            </a:extLst>
          </p:cNvPr>
          <p:cNvSpPr>
            <a:spLocks noGrp="1"/>
          </p:cNvSpPr>
          <p:nvPr>
            <p:ph type="title"/>
          </p:nvPr>
        </p:nvSpPr>
        <p:spPr bwMode="auto">
          <a:xfrm>
            <a:off x="515806" y="334245"/>
            <a:ext cx="5783766" cy="57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dirty="0">
                <a:latin typeface="Arial" panose="020B0604020202020204" pitchFamily="34" charset="0"/>
              </a:rPr>
              <a:t>Simulated practice learning (1)</a:t>
            </a:r>
          </a:p>
        </p:txBody>
      </p:sp>
      <p:sp>
        <p:nvSpPr>
          <p:cNvPr id="3" name="Text Placeholder 2">
            <a:extLst>
              <a:ext uri="{FF2B5EF4-FFF2-40B4-BE49-F238E27FC236}">
                <a16:creationId xmlns:a16="http://schemas.microsoft.com/office/drawing/2014/main" id="{DB0FE80C-300B-5C93-059E-4C9EAE28F2C3}"/>
              </a:ext>
            </a:extLst>
          </p:cNvPr>
          <p:cNvSpPr>
            <a:spLocks noGrp="1"/>
          </p:cNvSpPr>
          <p:nvPr>
            <p:ph type="body" sz="quarter" idx="10"/>
          </p:nvPr>
        </p:nvSpPr>
        <p:spPr>
          <a:xfrm>
            <a:off x="508764" y="626401"/>
            <a:ext cx="7817818" cy="4205794"/>
          </a:xfrm>
        </p:spPr>
        <p:txBody>
          <a:bodyPr/>
          <a:lstStyle/>
          <a:p>
            <a:pPr marL="257175" indent="-257175">
              <a:buFont typeface="Arial" panose="020B0604020202020204" pitchFamily="34" charset="0"/>
              <a:buChar char="•"/>
              <a:defRPr/>
            </a:pPr>
            <a:endParaRPr lang="en-GB" sz="2000" dirty="0"/>
          </a:p>
          <a:p>
            <a:pPr marL="257175" indent="-257175">
              <a:buFont typeface="Arial" panose="020B0604020202020204" pitchFamily="34" charset="0"/>
              <a:buChar char="•"/>
              <a:defRPr/>
            </a:pPr>
            <a:r>
              <a:rPr lang="en-GB" sz="2000" dirty="0"/>
              <a:t>Needs to meet the standards</a:t>
            </a:r>
            <a:r>
              <a:rPr lang="en-US" altLang="en-US" sz="2000" dirty="0"/>
              <a:t> for pre-registration nursing </a:t>
            </a:r>
            <a:r>
              <a:rPr lang="en-US" altLang="en-US" sz="2000" dirty="0" err="1"/>
              <a:t>programmes</a:t>
            </a:r>
            <a:r>
              <a:rPr lang="en-US" altLang="en-US" sz="2000" dirty="0"/>
              <a:t> for practice learning</a:t>
            </a:r>
          </a:p>
          <a:p>
            <a:pPr>
              <a:defRPr/>
            </a:pPr>
            <a:endParaRPr lang="en-US" altLang="en-US" sz="1000" dirty="0"/>
          </a:p>
          <a:p>
            <a:pPr marL="257175" indent="-257175">
              <a:buFont typeface="Arial" panose="020B0604020202020204" pitchFamily="34" charset="0"/>
              <a:buChar char="•"/>
              <a:defRPr/>
            </a:pPr>
            <a:r>
              <a:rPr lang="en-US" sz="2000" dirty="0"/>
              <a:t>Needs to meet the standards for student supervision and assessment</a:t>
            </a:r>
          </a:p>
          <a:p>
            <a:pPr marL="257175" indent="-257175">
              <a:buFont typeface="Arial" panose="020B0604020202020204" pitchFamily="34" charset="0"/>
              <a:buChar char="•"/>
              <a:defRPr/>
            </a:pPr>
            <a:endParaRPr lang="en-US" sz="1000" dirty="0"/>
          </a:p>
          <a:p>
            <a:pPr marL="257175" indent="-257175">
              <a:buFont typeface="Arial" panose="020B0604020202020204" pitchFamily="34" charset="0"/>
              <a:buChar char="•"/>
              <a:defRPr/>
            </a:pPr>
            <a:r>
              <a:rPr lang="en-US" sz="2000" dirty="0"/>
              <a:t>Needs to demonstrate achievement of the learning outcomes that would have been achieved in a practice setting</a:t>
            </a:r>
          </a:p>
          <a:p>
            <a:pPr marL="257175" indent="-257175">
              <a:buFont typeface="Arial" panose="020B0604020202020204" pitchFamily="34" charset="0"/>
              <a:buChar char="•"/>
              <a:defRPr/>
            </a:pPr>
            <a:endParaRPr lang="en-US" sz="1000" dirty="0"/>
          </a:p>
          <a:p>
            <a:pPr marL="257175" indent="-257175">
              <a:buFont typeface="Arial" panose="020B0604020202020204" pitchFamily="34" charset="0"/>
              <a:buChar char="•"/>
              <a:defRPr/>
            </a:pPr>
            <a:r>
              <a:rPr lang="en-GB" sz="2000" dirty="0"/>
              <a:t>Should be used to enhance practice learning</a:t>
            </a:r>
          </a:p>
          <a:p>
            <a:pPr marL="257175" indent="-257175">
              <a:buFont typeface="Arial" panose="020B0604020202020204" pitchFamily="34" charset="0"/>
              <a:buChar char="•"/>
              <a:defRPr/>
            </a:pPr>
            <a:endParaRPr lang="en-GB" sz="2000" dirty="0"/>
          </a:p>
          <a:p>
            <a:pPr marL="214313" indent="-214313">
              <a:buFont typeface="Arial" panose="020B0604020202020204" pitchFamily="34" charset="0"/>
              <a:buChar char="•"/>
              <a:defRPr/>
            </a:pPr>
            <a:endParaRPr lang="en-US" sz="1500" dirty="0"/>
          </a:p>
        </p:txBody>
      </p:sp>
      <p:sp>
        <p:nvSpPr>
          <p:cNvPr id="23556" name="Slide Number Placeholder 3">
            <a:extLst>
              <a:ext uri="{FF2B5EF4-FFF2-40B4-BE49-F238E27FC236}">
                <a16:creationId xmlns:a16="http://schemas.microsoft.com/office/drawing/2014/main" id="{0B589A86-C321-2DEA-530C-1CFBAD9FB26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Arial" panose="020B0604020202020204" pitchFamily="34" charset="0"/>
              </a:defRPr>
            </a:lvl1pPr>
            <a:lvl2pPr marL="557213" indent="-214313" defTabSz="514350">
              <a:defRPr>
                <a:solidFill>
                  <a:schemeClr val="tx1"/>
                </a:solidFill>
                <a:latin typeface="Arial" panose="020B0604020202020204" pitchFamily="34" charset="0"/>
              </a:defRPr>
            </a:lvl2pPr>
            <a:lvl3pPr marL="857250" indent="-171450" defTabSz="514350">
              <a:defRPr>
                <a:solidFill>
                  <a:schemeClr val="tx1"/>
                </a:solidFill>
                <a:latin typeface="Arial" panose="020B0604020202020204" pitchFamily="34" charset="0"/>
              </a:defRPr>
            </a:lvl3pPr>
            <a:lvl4pPr marL="1200150" indent="-171450" defTabSz="514350">
              <a:defRPr>
                <a:solidFill>
                  <a:schemeClr val="tx1"/>
                </a:solidFill>
                <a:latin typeface="Arial" panose="020B0604020202020204" pitchFamily="34" charset="0"/>
              </a:defRPr>
            </a:lvl4pPr>
            <a:lvl5pPr marL="1543050" indent="-171450" defTabSz="514350">
              <a:defRPr>
                <a:solidFill>
                  <a:schemeClr val="tx1"/>
                </a:solidFill>
                <a:latin typeface="Arial" panose="020B0604020202020204" pitchFamily="34" charset="0"/>
              </a:defRPr>
            </a:lvl5pPr>
            <a:lvl6pPr marL="1885950" indent="-171450" defTabSz="514350" eaLnBrk="0" fontAlgn="base" hangingPunct="0">
              <a:spcBef>
                <a:spcPct val="0"/>
              </a:spcBef>
              <a:spcAft>
                <a:spcPct val="0"/>
              </a:spcAft>
              <a:defRPr>
                <a:solidFill>
                  <a:schemeClr val="tx1"/>
                </a:solidFill>
                <a:latin typeface="Arial" panose="020B0604020202020204" pitchFamily="34" charset="0"/>
              </a:defRPr>
            </a:lvl6pPr>
            <a:lvl7pPr marL="2228850" indent="-171450" defTabSz="514350" eaLnBrk="0" fontAlgn="base" hangingPunct="0">
              <a:spcBef>
                <a:spcPct val="0"/>
              </a:spcBef>
              <a:spcAft>
                <a:spcPct val="0"/>
              </a:spcAft>
              <a:defRPr>
                <a:solidFill>
                  <a:schemeClr val="tx1"/>
                </a:solidFill>
                <a:latin typeface="Arial" panose="020B0604020202020204" pitchFamily="34" charset="0"/>
              </a:defRPr>
            </a:lvl7pPr>
            <a:lvl8pPr marL="2571750" indent="-171450" defTabSz="514350" eaLnBrk="0" fontAlgn="base" hangingPunct="0">
              <a:spcBef>
                <a:spcPct val="0"/>
              </a:spcBef>
              <a:spcAft>
                <a:spcPct val="0"/>
              </a:spcAft>
              <a:defRPr>
                <a:solidFill>
                  <a:schemeClr val="tx1"/>
                </a:solidFill>
                <a:latin typeface="Arial" panose="020B0604020202020204" pitchFamily="34" charset="0"/>
              </a:defRPr>
            </a:lvl8pPr>
            <a:lvl9pPr marL="2914650" indent="-171450" defTabSz="514350" eaLnBrk="0" fontAlgn="base" hangingPunct="0">
              <a:spcBef>
                <a:spcPct val="0"/>
              </a:spcBef>
              <a:spcAft>
                <a:spcPct val="0"/>
              </a:spcAft>
              <a:defRPr>
                <a:solidFill>
                  <a:schemeClr val="tx1"/>
                </a:solidFill>
                <a:latin typeface="Arial" panose="020B0604020202020204" pitchFamily="34" charset="0"/>
              </a:defRPr>
            </a:lvl9pPr>
          </a:lstStyle>
          <a:p>
            <a:fld id="{F82D0646-F43D-FB4D-883E-C33B88C485AC}" type="slidenum">
              <a:rPr lang="en-US" altLang="en-US">
                <a:solidFill>
                  <a:schemeClr val="bg1"/>
                </a:solidFill>
              </a:rPr>
              <a:pPr/>
              <a:t>14</a:t>
            </a:fld>
            <a:endParaRPr lang="en-US" alt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2750-69CE-C633-1202-C036D43FC781}"/>
              </a:ext>
            </a:extLst>
          </p:cNvPr>
          <p:cNvSpPr>
            <a:spLocks noGrp="1"/>
          </p:cNvSpPr>
          <p:nvPr>
            <p:ph type="title"/>
          </p:nvPr>
        </p:nvSpPr>
        <p:spPr>
          <a:xfrm>
            <a:off x="605017" y="350636"/>
            <a:ext cx="6817427" cy="422910"/>
          </a:xfrm>
        </p:spPr>
        <p:txBody>
          <a:bodyPr/>
          <a:lstStyle/>
          <a:p>
            <a:r>
              <a:rPr lang="en-GB" altLang="en-US" dirty="0">
                <a:latin typeface="Arial" panose="020B0604020202020204" pitchFamily="34" charset="0"/>
              </a:rPr>
              <a:t>Simulated practice learning (2)</a:t>
            </a:r>
            <a:endParaRPr lang="en-GB" dirty="0"/>
          </a:p>
        </p:txBody>
      </p:sp>
      <p:sp>
        <p:nvSpPr>
          <p:cNvPr id="3" name="Text Placeholder 2">
            <a:extLst>
              <a:ext uri="{FF2B5EF4-FFF2-40B4-BE49-F238E27FC236}">
                <a16:creationId xmlns:a16="http://schemas.microsoft.com/office/drawing/2014/main" id="{53E3DEEE-DA58-66FA-F1FB-8583CC9AF51C}"/>
              </a:ext>
            </a:extLst>
          </p:cNvPr>
          <p:cNvSpPr>
            <a:spLocks noGrp="1"/>
          </p:cNvSpPr>
          <p:nvPr>
            <p:ph type="body" sz="quarter" idx="10"/>
          </p:nvPr>
        </p:nvSpPr>
        <p:spPr>
          <a:xfrm>
            <a:off x="550127" y="1011044"/>
            <a:ext cx="7270596" cy="3613344"/>
          </a:xfrm>
        </p:spPr>
        <p:txBody>
          <a:bodyPr/>
          <a:lstStyle/>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Is about active engagement in practice learning as </a:t>
            </a: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students need to learn </a:t>
            </a:r>
            <a:r>
              <a:rPr kumimoji="0" lang="en-US" sz="2000" b="1"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to</a:t>
            </a: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 practise not just </a:t>
            </a:r>
            <a:r>
              <a:rPr kumimoji="0" lang="en-US" sz="2000" b="1"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about</a:t>
            </a: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 practice</a:t>
            </a: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Enables wider opportunities for practise, repetition and reflection</a:t>
            </a: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Provides an opportunity to explore diverse situations and experience infrequent situations</a:t>
            </a: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A9B"/>
                </a:solidFill>
                <a:effectLst/>
                <a:uLnTx/>
                <a:uFillTx/>
                <a:latin typeface="Arial" panose="020B0604020202020204" pitchFamily="34" charset="0"/>
                <a:ea typeface="+mn-ea"/>
                <a:cs typeface="Arial" panose="020B0604020202020204" pitchFamily="34" charset="0"/>
              </a:rPr>
              <a:t>Provides an opportunity to research the quality impact of simulation methodologies to enhance practice learning</a:t>
            </a:r>
          </a:p>
          <a:p>
            <a:endParaRPr lang="en-GB" dirty="0"/>
          </a:p>
        </p:txBody>
      </p:sp>
      <p:sp>
        <p:nvSpPr>
          <p:cNvPr id="4" name="Slide Number Placeholder 3">
            <a:extLst>
              <a:ext uri="{FF2B5EF4-FFF2-40B4-BE49-F238E27FC236}">
                <a16:creationId xmlns:a16="http://schemas.microsoft.com/office/drawing/2014/main" id="{79B365C5-707C-7887-F75C-530A8414F346}"/>
              </a:ext>
            </a:extLst>
          </p:cNvPr>
          <p:cNvSpPr>
            <a:spLocks noGrp="1"/>
          </p:cNvSpPr>
          <p:nvPr>
            <p:ph type="sldNum" sz="quarter" idx="11"/>
          </p:nvPr>
        </p:nvSpPr>
        <p:spPr/>
        <p:txBody>
          <a:bodyPr/>
          <a:lstStyle/>
          <a:p>
            <a:endParaRPr lang="en-US" altLang="en-US" dirty="0"/>
          </a:p>
          <a:p>
            <a:endParaRPr lang="en-US" altLang="en-US" dirty="0"/>
          </a:p>
        </p:txBody>
      </p:sp>
      <p:sp>
        <p:nvSpPr>
          <p:cNvPr id="5" name="Footer Placeholder 4">
            <a:extLst>
              <a:ext uri="{FF2B5EF4-FFF2-40B4-BE49-F238E27FC236}">
                <a16:creationId xmlns:a16="http://schemas.microsoft.com/office/drawing/2014/main" id="{EB521136-F9CC-8EDF-FC98-8CEFF5A93D1E}"/>
              </a:ext>
            </a:extLst>
          </p:cNvPr>
          <p:cNvSpPr>
            <a:spLocks noGrp="1"/>
          </p:cNvSpPr>
          <p:nvPr>
            <p:ph type="ftr" sz="quarter" idx="12"/>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68649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BF76-CAEE-B69B-AB8E-B309F6901FD8}"/>
              </a:ext>
            </a:extLst>
          </p:cNvPr>
          <p:cNvSpPr>
            <a:spLocks noGrp="1"/>
          </p:cNvSpPr>
          <p:nvPr>
            <p:ph type="title"/>
          </p:nvPr>
        </p:nvSpPr>
        <p:spPr>
          <a:xfrm>
            <a:off x="570641" y="373388"/>
            <a:ext cx="6851803" cy="400158"/>
          </a:xfrm>
        </p:spPr>
        <p:txBody>
          <a:bodyPr/>
          <a:lstStyle/>
          <a:p>
            <a:r>
              <a:rPr lang="en-GB" dirty="0"/>
              <a:t>Learning from RN6(D)</a:t>
            </a:r>
          </a:p>
        </p:txBody>
      </p:sp>
      <p:sp>
        <p:nvSpPr>
          <p:cNvPr id="3" name="Text Placeholder 2">
            <a:extLst>
              <a:ext uri="{FF2B5EF4-FFF2-40B4-BE49-F238E27FC236}">
                <a16:creationId xmlns:a16="http://schemas.microsoft.com/office/drawing/2014/main" id="{F717C6C4-D83D-7E6F-575E-7AFCE0E7541F}"/>
              </a:ext>
            </a:extLst>
          </p:cNvPr>
          <p:cNvSpPr>
            <a:spLocks noGrp="1"/>
          </p:cNvSpPr>
          <p:nvPr>
            <p:ph type="body" sz="quarter" idx="10"/>
          </p:nvPr>
        </p:nvSpPr>
        <p:spPr>
          <a:xfrm>
            <a:off x="312234" y="773546"/>
            <a:ext cx="8328529" cy="3996566"/>
          </a:xfrm>
        </p:spPr>
        <p:txBody>
          <a:bodyPr/>
          <a:lstStyle/>
          <a:p>
            <a:pPr marL="742950" lvl="1" indent="-285750">
              <a:buFont typeface="+mj-lt"/>
              <a:buAutoNum type="alphaLcPeriod"/>
            </a:pPr>
            <a:endParaRPr lang="en-GB" sz="1600" dirty="0">
              <a:ea typeface="Times New Roman" panose="02020603050405020304" pitchFamily="18" charset="0"/>
              <a:cs typeface="Times New Roman" panose="02020603050405020304" pitchFamily="18" charset="0"/>
            </a:endParaRPr>
          </a:p>
          <a:p>
            <a:pPr marL="536575" lvl="1" indent="-268288"/>
            <a:r>
              <a:rPr lang="en-GB" sz="1600" dirty="0">
                <a:ea typeface="Times New Roman" panose="02020603050405020304" pitchFamily="18" charset="0"/>
                <a:cs typeface="Times New Roman" panose="02020603050405020304" pitchFamily="18" charset="0"/>
              </a:rPr>
              <a:t>Collaboration with other AEIs is helpful – sharing best practice </a:t>
            </a:r>
          </a:p>
          <a:p>
            <a:pPr marL="536575" lvl="1" indent="-268288"/>
            <a:r>
              <a:rPr lang="en-GB" sz="1600" dirty="0">
                <a:ea typeface="Times New Roman" panose="02020603050405020304" pitchFamily="18" charset="0"/>
                <a:cs typeface="Times New Roman" panose="02020603050405020304" pitchFamily="18" charset="0"/>
              </a:rPr>
              <a:t>Student feedback is leading quickly to changes in how / what is delivered</a:t>
            </a:r>
          </a:p>
          <a:p>
            <a:pPr marL="536575" lvl="1" indent="-268288"/>
            <a:r>
              <a:rPr lang="en-GB" sz="1600" dirty="0">
                <a:effectLst/>
                <a:latin typeface="Arial" panose="020B0604020202020204" pitchFamily="34" charset="0"/>
                <a:ea typeface="Times New Roman" panose="02020603050405020304" pitchFamily="18" charset="0"/>
                <a:cs typeface="Times New Roman" panose="02020603050405020304" pitchFamily="18" charset="0"/>
              </a:rPr>
              <a:t>Resource intensive: A need for significant investment in resources (physical and staffing) to assure delivery – particularly staff for practice supervision (tariff discussion in England).</a:t>
            </a:r>
          </a:p>
          <a:p>
            <a:pPr marL="536575" lvl="1" indent="-268288"/>
            <a:r>
              <a:rPr lang="en-GB" sz="1600" dirty="0">
                <a:ea typeface="Times New Roman" panose="02020603050405020304" pitchFamily="18" charset="0"/>
                <a:cs typeface="Times New Roman" panose="02020603050405020304" pitchFamily="18" charset="0"/>
              </a:rPr>
              <a:t>Robust e</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valuation strategies of effectiveness of SPL for students, and feedback from other stakeholders is shaping future SPL, and informing the evidence base</a:t>
            </a:r>
          </a:p>
          <a:p>
            <a:pPr marL="536575" lvl="1" indent="-268288"/>
            <a:r>
              <a:rPr lang="en-GB" sz="1600" dirty="0">
                <a:ea typeface="Times New Roman" panose="02020603050405020304" pitchFamily="18" charset="0"/>
              </a:rPr>
              <a:t>P</a:t>
            </a:r>
            <a:r>
              <a:rPr lang="en-GB" sz="1600" dirty="0">
                <a:effectLst/>
                <a:latin typeface="Arial" panose="020B0604020202020204" pitchFamily="34" charset="0"/>
                <a:ea typeface="Times New Roman" panose="02020603050405020304" pitchFamily="18" charset="0"/>
                <a:cs typeface="Arial" panose="020B0604020202020204" pitchFamily="34" charset="0"/>
              </a:rPr>
              <a:t>ractice supervisor role needs to be clear to student (and staff) as well as clear articulation of what SPL is, and recording of practice learning hours</a:t>
            </a:r>
          </a:p>
          <a:p>
            <a:pPr marL="536575" lvl="1" indent="-268288"/>
            <a:r>
              <a:rPr lang="en-GB" sz="1600" dirty="0">
                <a:ea typeface="Times New Roman" panose="02020603050405020304" pitchFamily="18" charset="0"/>
              </a:rPr>
              <a:t>I</a:t>
            </a:r>
            <a:r>
              <a:rPr lang="en-GB" sz="1600" dirty="0">
                <a:effectLst/>
                <a:latin typeface="Arial" panose="020B0604020202020204" pitchFamily="34" charset="0"/>
                <a:ea typeface="Times New Roman" panose="02020603050405020304" pitchFamily="18" charset="0"/>
                <a:cs typeface="Arial" panose="020B0604020202020204" pitchFamily="34" charset="0"/>
              </a:rPr>
              <a:t>nclusion of service users and carers and clinicians enhances SPL</a:t>
            </a:r>
          </a:p>
          <a:p>
            <a:pPr marL="536575" lvl="1" indent="-268288"/>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536575" lvl="1" indent="-268288"/>
            <a:r>
              <a:rPr lang="en-GB"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Concerns </a:t>
            </a:r>
            <a:r>
              <a:rPr lang="en-GB" sz="1600" dirty="0">
                <a:effectLst/>
                <a:latin typeface="Arial" panose="020B0604020202020204" pitchFamily="34" charset="0"/>
                <a:ea typeface="Times New Roman" panose="02020603050405020304" pitchFamily="18" charset="0"/>
                <a:cs typeface="Arial" panose="020B0604020202020204" pitchFamily="34" charset="0"/>
              </a:rPr>
              <a:t>about loss of placement hours and impact of less contact with people we care for, and less opportunity for practice assessors to work with the student.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36575" indent="-268288"/>
            <a:endParaRPr lang="en-GB" dirty="0"/>
          </a:p>
        </p:txBody>
      </p:sp>
      <p:sp>
        <p:nvSpPr>
          <p:cNvPr id="4" name="Slide Number Placeholder 3">
            <a:extLst>
              <a:ext uri="{FF2B5EF4-FFF2-40B4-BE49-F238E27FC236}">
                <a16:creationId xmlns:a16="http://schemas.microsoft.com/office/drawing/2014/main" id="{28167B9D-FD88-2096-DD42-EF01D2150500}"/>
              </a:ext>
            </a:extLst>
          </p:cNvPr>
          <p:cNvSpPr>
            <a:spLocks noGrp="1"/>
          </p:cNvSpPr>
          <p:nvPr>
            <p:ph type="sldNum" sz="quarter" idx="11"/>
          </p:nvPr>
        </p:nvSpPr>
        <p:spPr/>
        <p:txBody>
          <a:bodyPr/>
          <a:lstStyle/>
          <a:p>
            <a:endParaRPr lang="en-US" altLang="en-US" dirty="0"/>
          </a:p>
          <a:p>
            <a:endParaRPr lang="en-US" altLang="en-US" dirty="0"/>
          </a:p>
          <a:p>
            <a:endParaRPr lang="en-US" altLang="en-US" dirty="0"/>
          </a:p>
        </p:txBody>
      </p:sp>
      <p:sp>
        <p:nvSpPr>
          <p:cNvPr id="5" name="Footer Placeholder 4">
            <a:extLst>
              <a:ext uri="{FF2B5EF4-FFF2-40B4-BE49-F238E27FC236}">
                <a16:creationId xmlns:a16="http://schemas.microsoft.com/office/drawing/2014/main" id="{BC769A30-5832-921F-02F6-E474C21ACFC1}"/>
              </a:ext>
            </a:extLst>
          </p:cNvPr>
          <p:cNvSpPr>
            <a:spLocks noGrp="1"/>
          </p:cNvSpPr>
          <p:nvPr>
            <p:ph type="ftr" sz="quarter" idx="12"/>
          </p:nvPr>
        </p:nvSpPr>
        <p:spPr/>
        <p:txBody>
          <a:body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60543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1A1A-9CE0-789A-8370-144D17A03FE5}"/>
              </a:ext>
            </a:extLst>
          </p:cNvPr>
          <p:cNvSpPr>
            <a:spLocks noGrp="1"/>
          </p:cNvSpPr>
          <p:nvPr>
            <p:ph type="title"/>
          </p:nvPr>
        </p:nvSpPr>
        <p:spPr>
          <a:xfrm>
            <a:off x="441819" y="252739"/>
            <a:ext cx="5360775" cy="669095"/>
          </a:xfrm>
        </p:spPr>
        <p:txBody>
          <a:bodyPr/>
          <a:lstStyle/>
          <a:p>
            <a:r>
              <a:rPr lang="en-GB" sz="2800" dirty="0">
                <a:effectLst/>
                <a:latin typeface="Arial" panose="020B0604020202020204" pitchFamily="34" charset="0"/>
                <a:ea typeface="Times New Roman" panose="02020603050405020304" pitchFamily="18" charset="0"/>
                <a:cs typeface="Times New Roman" panose="02020603050405020304" pitchFamily="18" charset="0"/>
              </a:rPr>
              <a:t>SPL scenarios and feedback:</a:t>
            </a:r>
            <a:endParaRPr lang="en-GB" dirty="0"/>
          </a:p>
        </p:txBody>
      </p:sp>
      <p:sp>
        <p:nvSpPr>
          <p:cNvPr id="3" name="Text Placeholder 2">
            <a:extLst>
              <a:ext uri="{FF2B5EF4-FFF2-40B4-BE49-F238E27FC236}">
                <a16:creationId xmlns:a16="http://schemas.microsoft.com/office/drawing/2014/main" id="{C4F48BD8-4CE3-59EF-445E-FEF3F8F6C706}"/>
              </a:ext>
            </a:extLst>
          </p:cNvPr>
          <p:cNvSpPr>
            <a:spLocks noGrp="1"/>
          </p:cNvSpPr>
          <p:nvPr>
            <p:ph type="body" sz="quarter" idx="13"/>
          </p:nvPr>
        </p:nvSpPr>
        <p:spPr>
          <a:xfrm>
            <a:off x="441819" y="728547"/>
            <a:ext cx="6048191" cy="3799004"/>
          </a:xfrm>
        </p:spPr>
        <p:txBody>
          <a:bodyPr/>
          <a:lstStyle/>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advantages of simulated practice learning in terms of ‘difficult to achieve’ competencies in practice</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the ability to engage with challenging situations, with time and safety to repeat and reflect</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emphasis on ‘practise’ and ‘doing’</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students experiencing consistency of, and access to,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practice learning</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effective for developing enhanced communication skills, multidisciplinary work and decision making </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Enabling thorough mental health assessment /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physical health assessment</a:t>
            </a:r>
          </a:p>
          <a:p>
            <a:pPr marL="285750" indent="-285750">
              <a:lnSpc>
                <a:spcPct val="100000"/>
              </a:lnSpc>
              <a:buFont typeface="Arial" panose="020B0604020202020204" pitchFamily="34" charset="0"/>
              <a:buChar char="•"/>
            </a:pP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Enhancing digital literacy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4" name="Text Placeholder 3">
            <a:extLst>
              <a:ext uri="{FF2B5EF4-FFF2-40B4-BE49-F238E27FC236}">
                <a16:creationId xmlns:a16="http://schemas.microsoft.com/office/drawing/2014/main" id="{BEE8022B-F58F-5725-ED7D-E4F86168F741}"/>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70065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A7A8-10B3-48B2-A347-F6E81BC06AB5}"/>
              </a:ext>
            </a:extLst>
          </p:cNvPr>
          <p:cNvSpPr>
            <a:spLocks noGrp="1"/>
          </p:cNvSpPr>
          <p:nvPr>
            <p:ph type="title"/>
          </p:nvPr>
        </p:nvSpPr>
        <p:spPr>
          <a:xfrm>
            <a:off x="441820" y="252740"/>
            <a:ext cx="5360775" cy="552909"/>
          </a:xfrm>
        </p:spPr>
        <p:txBody>
          <a:bodyPr/>
          <a:lstStyle/>
          <a:p>
            <a:r>
              <a:rPr lang="en-GB" dirty="0">
                <a:solidFill>
                  <a:srgbClr val="007396"/>
                </a:solidFill>
              </a:rPr>
              <a:t>Transitional arrangements</a:t>
            </a:r>
          </a:p>
        </p:txBody>
      </p:sp>
      <p:sp>
        <p:nvSpPr>
          <p:cNvPr id="3" name="Text Placeholder 2">
            <a:extLst>
              <a:ext uri="{FF2B5EF4-FFF2-40B4-BE49-F238E27FC236}">
                <a16:creationId xmlns:a16="http://schemas.microsoft.com/office/drawing/2014/main" id="{2A1F1FB1-AB86-4CAC-9D16-5CEE933EA78D}"/>
              </a:ext>
            </a:extLst>
          </p:cNvPr>
          <p:cNvSpPr>
            <a:spLocks noGrp="1"/>
          </p:cNvSpPr>
          <p:nvPr>
            <p:ph type="body" sz="quarter" idx="13"/>
          </p:nvPr>
        </p:nvSpPr>
        <p:spPr>
          <a:xfrm>
            <a:off x="514566" y="1024555"/>
            <a:ext cx="7335514" cy="3573242"/>
          </a:xfrm>
        </p:spPr>
        <p:txBody>
          <a:bodyPr/>
          <a:lstStyle/>
          <a:p>
            <a:r>
              <a:rPr lang="en-GB" dirty="0"/>
              <a:t>What happens next now that Council has approved these changes? There will be: </a:t>
            </a:r>
            <a:endParaRPr lang="en-GB" sz="600" dirty="0"/>
          </a:p>
          <a:p>
            <a:endParaRPr lang="en-GB" sz="600" dirty="0"/>
          </a:p>
          <a:p>
            <a:pPr marL="257175" indent="-257175">
              <a:buFont typeface="Arial" panose="020B0604020202020204" pitchFamily="34" charset="0"/>
              <a:buChar char="•"/>
            </a:pPr>
            <a:r>
              <a:rPr lang="en-GB" dirty="0">
                <a:latin typeface="Arial" panose="020B0604020202020204" pitchFamily="34" charset="0"/>
                <a:cs typeface="Arial" panose="020B0604020202020204" pitchFamily="34" charset="0"/>
              </a:rPr>
              <a:t>a transitional period in which AEIs will be able to implement the standards through our quality assurance (QA) processes</a:t>
            </a:r>
            <a:endParaRPr lang="en-GB" sz="600" dirty="0"/>
          </a:p>
          <a:p>
            <a:endParaRPr lang="en-GB" sz="600" dirty="0"/>
          </a:p>
          <a:p>
            <a:pPr marL="257175" indent="-257175">
              <a:buFont typeface="Arial" panose="020B0604020202020204" pitchFamily="34" charset="0"/>
              <a:buChar char="•"/>
            </a:pPr>
            <a:r>
              <a:rPr lang="en-GB" dirty="0">
                <a:latin typeface="Arial" panose="020B0604020202020204" pitchFamily="34" charset="0"/>
                <a:cs typeface="Arial" panose="020B0604020202020204" pitchFamily="34" charset="0"/>
              </a:rPr>
              <a:t>a need for all AEIs to demonstrate that they are implementing the required changes by 31 January 2025</a:t>
            </a:r>
            <a:endParaRPr lang="en-GB" sz="600" dirty="0"/>
          </a:p>
          <a:p>
            <a:pPr marL="257175" indent="-257175">
              <a:buFont typeface="Arial" panose="020B0604020202020204" pitchFamily="34" charset="0"/>
              <a:buChar char="•"/>
            </a:pPr>
            <a:endParaRPr lang="en-GB" sz="600" dirty="0"/>
          </a:p>
          <a:p>
            <a:pPr marL="257175" indent="-257175">
              <a:buFont typeface="Arial" panose="020B0604020202020204" pitchFamily="34" charset="0"/>
              <a:buChar char="•"/>
            </a:pPr>
            <a:r>
              <a:rPr lang="en-GB" dirty="0">
                <a:latin typeface="Arial" panose="020B0604020202020204" pitchFamily="34" charset="0"/>
                <a:cs typeface="Arial" panose="020B0604020202020204" pitchFamily="34" charset="0"/>
              </a:rPr>
              <a:t>a full communication and engagement plan for implementation and approval of modification to already approved programmes in line with our QA framework</a:t>
            </a:r>
            <a:endParaRPr lang="en-GB" sz="600" dirty="0"/>
          </a:p>
          <a:p>
            <a:pPr marL="257175" indent="-257175">
              <a:buFont typeface="Arial" panose="020B0604020202020204" pitchFamily="34" charset="0"/>
              <a:buChar char="•"/>
            </a:pPr>
            <a:endParaRPr lang="en-GB" sz="600" dirty="0"/>
          </a:p>
          <a:p>
            <a:pPr marL="257175" indent="-257175">
              <a:buFont typeface="Arial" panose="020B0604020202020204" pitchFamily="34" charset="0"/>
              <a:buChar char="•"/>
            </a:pPr>
            <a:r>
              <a:rPr lang="en-GB" dirty="0">
                <a:latin typeface="Arial" panose="020B0604020202020204" pitchFamily="34" charset="0"/>
                <a:cs typeface="Arial" panose="020B0604020202020204" pitchFamily="34" charset="0"/>
              </a:rPr>
              <a:t>publication of the approved education and programme standards for nursing and midwifery, and supporting information for the purpose of implementation in March/April 2023</a:t>
            </a:r>
            <a:endParaRPr lang="en-GB" sz="600" dirty="0"/>
          </a:p>
          <a:p>
            <a:pPr marL="257175" indent="-257175">
              <a:buFont typeface="Arial" panose="020B0604020202020204" pitchFamily="34" charset="0"/>
              <a:buChar char="•"/>
            </a:pPr>
            <a:endParaRPr lang="en-GB" sz="600" dirty="0"/>
          </a:p>
          <a:p>
            <a:pPr marL="257175" indent="-257175">
              <a:buFont typeface="Arial" panose="020B0604020202020204" pitchFamily="34" charset="0"/>
              <a:buChar char="•"/>
            </a:pPr>
            <a:r>
              <a:rPr lang="en-GB" dirty="0"/>
              <a:t>closure of the final recovery standards RN5; RN5.1 and RN6D.</a:t>
            </a:r>
            <a:endParaRPr lang="en-GB" dirty="0">
              <a:latin typeface="Arial" panose="020B0604020202020204" pitchFamily="34" charset="0"/>
              <a:cs typeface="Arial" panose="020B0604020202020204" pitchFamily="34" charset="0"/>
            </a:endParaRPr>
          </a:p>
          <a:p>
            <a:endParaRPr lang="en-GB" dirty="0"/>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293507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8E70-B763-930D-A2FC-71AF31B973D8}"/>
              </a:ext>
            </a:extLst>
          </p:cNvPr>
          <p:cNvSpPr>
            <a:spLocks noGrp="1"/>
          </p:cNvSpPr>
          <p:nvPr>
            <p:ph type="title"/>
          </p:nvPr>
        </p:nvSpPr>
        <p:spPr>
          <a:xfrm>
            <a:off x="441821" y="252741"/>
            <a:ext cx="7133574" cy="683961"/>
          </a:xfrm>
        </p:spPr>
        <p:txBody>
          <a:bodyPr/>
          <a:lstStyle/>
          <a:p>
            <a:r>
              <a:rPr lang="en-GB" dirty="0"/>
              <a:t>Transitional arrangements re: simulation</a:t>
            </a:r>
          </a:p>
        </p:txBody>
      </p:sp>
      <p:sp>
        <p:nvSpPr>
          <p:cNvPr id="3" name="Text Placeholder 2">
            <a:extLst>
              <a:ext uri="{FF2B5EF4-FFF2-40B4-BE49-F238E27FC236}">
                <a16:creationId xmlns:a16="http://schemas.microsoft.com/office/drawing/2014/main" id="{6035B926-1CC2-A929-336B-482F35192502}"/>
              </a:ext>
            </a:extLst>
          </p:cNvPr>
          <p:cNvSpPr>
            <a:spLocks noGrp="1"/>
          </p:cNvSpPr>
          <p:nvPr>
            <p:ph type="body" sz="quarter" idx="13"/>
          </p:nvPr>
        </p:nvSpPr>
        <p:spPr>
          <a:xfrm>
            <a:off x="441821" y="861366"/>
            <a:ext cx="7275319" cy="3565084"/>
          </a:xfrm>
        </p:spPr>
        <p:txBody>
          <a:bodyPr/>
          <a:lstStyle/>
          <a:p>
            <a:endParaRPr lang="en-GB" dirty="0"/>
          </a:p>
          <a:p>
            <a:r>
              <a:rPr lang="en-US" sz="1600" dirty="0"/>
              <a:t>Self-declaration by AEI through ASR that use of simulated practice learning hasn't changed. </a:t>
            </a:r>
          </a:p>
          <a:p>
            <a:endParaRPr lang="en-US" sz="1600" dirty="0"/>
          </a:p>
          <a:p>
            <a:r>
              <a:rPr lang="en-US" sz="1600" dirty="0"/>
              <a:t>If AEI wishes to amend or introduce simulated practice learning up to 600 hours within a programme a major modification (desktop) will need to be requested through the QA Link. AEIs will need to consider implications for SSSA for simulated practice learning. </a:t>
            </a:r>
            <a:r>
              <a:rPr lang="en-US" sz="1600" b="1" dirty="0">
                <a:solidFill>
                  <a:schemeClr val="accent4">
                    <a:lumMod val="75000"/>
                  </a:schemeClr>
                </a:solidFill>
              </a:rPr>
              <a:t>This will also include those who have been implementing RN5 to make this permanent change. </a:t>
            </a:r>
          </a:p>
          <a:p>
            <a:endParaRPr lang="en-US" sz="1600" b="1" dirty="0">
              <a:solidFill>
                <a:schemeClr val="accent4">
                  <a:lumMod val="75000"/>
                </a:schemeClr>
              </a:solidFill>
            </a:endParaRPr>
          </a:p>
          <a:p>
            <a:r>
              <a:rPr lang="en-US" sz="1600" dirty="0"/>
              <a:t>AEIs already approved under RN6(D) will need to continue to report as part of the RN6(D) approval to final evaluation and provide self-declaration in 2022/23 ASR for this requirement</a:t>
            </a:r>
            <a:endParaRPr lang="en-GB" sz="1600" dirty="0"/>
          </a:p>
        </p:txBody>
      </p:sp>
      <p:sp>
        <p:nvSpPr>
          <p:cNvPr id="4" name="Text Placeholder 3">
            <a:extLst>
              <a:ext uri="{FF2B5EF4-FFF2-40B4-BE49-F238E27FC236}">
                <a16:creationId xmlns:a16="http://schemas.microsoft.com/office/drawing/2014/main" id="{D3B7B422-DF8B-FA5A-65A6-E71452EF88DD}"/>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58952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6412-BAAA-45D5-90A6-5E394ECC0341}"/>
              </a:ext>
            </a:extLst>
          </p:cNvPr>
          <p:cNvSpPr>
            <a:spLocks noGrp="1"/>
          </p:cNvSpPr>
          <p:nvPr>
            <p:ph type="title"/>
          </p:nvPr>
        </p:nvSpPr>
        <p:spPr>
          <a:xfrm>
            <a:off x="441821" y="357510"/>
            <a:ext cx="5360775" cy="1128398"/>
          </a:xfrm>
        </p:spPr>
        <p:txBody>
          <a:bodyPr/>
          <a:lstStyle/>
          <a:p>
            <a:r>
              <a:rPr lang="en-GB" dirty="0"/>
              <a:t>Housekeeping </a:t>
            </a:r>
          </a:p>
        </p:txBody>
      </p:sp>
      <p:sp>
        <p:nvSpPr>
          <p:cNvPr id="3" name="Text Placeholder 2">
            <a:extLst>
              <a:ext uri="{FF2B5EF4-FFF2-40B4-BE49-F238E27FC236}">
                <a16:creationId xmlns:a16="http://schemas.microsoft.com/office/drawing/2014/main" id="{C9AD53A4-4366-46B4-A20D-F7DB5CD871B8}"/>
              </a:ext>
            </a:extLst>
          </p:cNvPr>
          <p:cNvSpPr>
            <a:spLocks noGrp="1"/>
          </p:cNvSpPr>
          <p:nvPr>
            <p:ph type="body" sz="quarter" idx="13"/>
          </p:nvPr>
        </p:nvSpPr>
        <p:spPr>
          <a:xfrm>
            <a:off x="441324" y="1282700"/>
            <a:ext cx="8416926" cy="3244850"/>
          </a:xfrm>
        </p:spPr>
        <p:txBody>
          <a:bodyPr/>
          <a:lstStyle/>
          <a:p>
            <a:pPr marL="254794" indent="-254794">
              <a:buFont typeface="Arial" panose="020B0604020202020204" pitchFamily="34" charset="0"/>
              <a:buChar char="•"/>
            </a:pPr>
            <a:r>
              <a:rPr lang="en-GB" altLang="en-US" sz="1800" dirty="0"/>
              <a:t>We will be making written notes of your feedback</a:t>
            </a:r>
          </a:p>
          <a:p>
            <a:pPr marL="254794" indent="-254794">
              <a:buFont typeface="Arial" panose="020B0604020202020204" pitchFamily="34" charset="0"/>
              <a:buChar char="•"/>
            </a:pPr>
            <a:r>
              <a:rPr lang="en-GB" altLang="en-US" sz="1800" dirty="0"/>
              <a:t>We will be recording the session and will send the link out by email after the webinar</a:t>
            </a:r>
          </a:p>
          <a:p>
            <a:pPr marL="254794" indent="-254794">
              <a:buFont typeface="Arial" panose="020B0604020202020204" pitchFamily="34" charset="0"/>
              <a:buChar char="•"/>
            </a:pPr>
            <a:r>
              <a:rPr lang="en-GB" altLang="en-US" sz="1800" dirty="0"/>
              <a:t>Everyone watching is automatically muted</a:t>
            </a:r>
          </a:p>
          <a:p>
            <a:pPr marL="254794" indent="-254794">
              <a:buFont typeface="Arial" panose="020B0604020202020204" pitchFamily="34" charset="0"/>
              <a:buChar char="•"/>
            </a:pPr>
            <a:r>
              <a:rPr lang="en-GB" altLang="en-US" sz="1800" dirty="0"/>
              <a:t>Please use the questions box to share feedback and to present your queries – we’ll take questions at the end of the presentation</a:t>
            </a:r>
          </a:p>
          <a:p>
            <a:pPr marL="254794" indent="-254794">
              <a:buFont typeface="Arial" panose="020B0604020202020204" pitchFamily="34" charset="0"/>
              <a:buChar char="•"/>
            </a:pPr>
            <a:r>
              <a:rPr lang="en-GB" altLang="en-US" sz="1800" dirty="0"/>
              <a:t>We live-caption our online events to make them more accessible.</a:t>
            </a:r>
          </a:p>
          <a:p>
            <a:pPr marL="254794" indent="-254794">
              <a:buFont typeface="Arial" panose="020B0604020202020204" pitchFamily="34" charset="0"/>
              <a:buChar char="•"/>
            </a:pPr>
            <a:r>
              <a:rPr lang="en-GB" altLang="en-US" sz="1800" dirty="0"/>
              <a:t>Let us know if you’re having technical issues via the questions box or on </a:t>
            </a:r>
            <a:r>
              <a:rPr lang="en-GB" altLang="en-US" sz="1800" dirty="0">
                <a:solidFill>
                  <a:schemeClr val="tx1"/>
                </a:solidFill>
                <a:hlinkClick r:id="rId2">
                  <a:extLst>
                    <a:ext uri="{A12FA001-AC4F-418D-AE19-62706E023703}">
                      <ahyp:hlinkClr xmlns:ahyp="http://schemas.microsoft.com/office/drawing/2018/hyperlinkcolor" val="tx"/>
                    </a:ext>
                  </a:extLst>
                </a:hlinkClick>
              </a:rPr>
              <a:t>events@nmc-uk.org</a:t>
            </a:r>
            <a:r>
              <a:rPr lang="en-GB" altLang="en-US" sz="1800" dirty="0">
                <a:solidFill>
                  <a:schemeClr val="tx1"/>
                </a:solidFill>
              </a:rPr>
              <a:t> </a:t>
            </a:r>
          </a:p>
          <a:p>
            <a:endParaRPr lang="en-GB" dirty="0"/>
          </a:p>
        </p:txBody>
      </p:sp>
      <p:sp>
        <p:nvSpPr>
          <p:cNvPr id="4" name="Text Placeholder 3">
            <a:extLst>
              <a:ext uri="{FF2B5EF4-FFF2-40B4-BE49-F238E27FC236}">
                <a16:creationId xmlns:a16="http://schemas.microsoft.com/office/drawing/2014/main" id="{521EDD14-ADF6-4715-A682-2615B4A531A7}"/>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27812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2425-97F5-4CFE-92F8-39F768571A69}"/>
              </a:ext>
            </a:extLst>
          </p:cNvPr>
          <p:cNvSpPr>
            <a:spLocks noGrp="1"/>
          </p:cNvSpPr>
          <p:nvPr>
            <p:ph type="ctrTitle"/>
          </p:nvPr>
        </p:nvSpPr>
        <p:spPr/>
        <p:txBody>
          <a:bodyPr/>
          <a:lstStyle/>
          <a:p>
            <a:br>
              <a:rPr lang="en-GB" dirty="0"/>
            </a:br>
            <a:r>
              <a:rPr lang="en-GB" dirty="0"/>
              <a:t>Questions?</a:t>
            </a:r>
            <a:br>
              <a:rPr lang="en-GB" dirty="0"/>
            </a:br>
            <a:br>
              <a:rPr lang="en-GB" dirty="0"/>
            </a:br>
            <a:endParaRPr lang="en-GB" dirty="0"/>
          </a:p>
        </p:txBody>
      </p:sp>
    </p:spTree>
    <p:extLst>
      <p:ext uri="{BB962C8B-B14F-4D97-AF65-F5344CB8AC3E}">
        <p14:creationId xmlns:p14="http://schemas.microsoft.com/office/powerpoint/2010/main" val="10660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2425-97F5-4CFE-92F8-39F768571A69}"/>
              </a:ext>
            </a:extLst>
          </p:cNvPr>
          <p:cNvSpPr>
            <a:spLocks noGrp="1"/>
          </p:cNvSpPr>
          <p:nvPr>
            <p:ph type="ctrTitle"/>
          </p:nvPr>
        </p:nvSpPr>
        <p:spPr>
          <a:xfrm>
            <a:off x="406368" y="1642676"/>
            <a:ext cx="4523142" cy="2687286"/>
          </a:xfrm>
        </p:spPr>
        <p:txBody>
          <a:bodyPr/>
          <a:lstStyle/>
          <a:p>
            <a:br>
              <a:rPr lang="en-GB" dirty="0"/>
            </a:br>
            <a:r>
              <a:rPr lang="en-GB" dirty="0"/>
              <a:t>Thank you!</a:t>
            </a:r>
            <a:br>
              <a:rPr lang="en-GB" dirty="0"/>
            </a:br>
            <a:br>
              <a:rPr lang="en-GB" sz="2000" dirty="0"/>
            </a:br>
            <a:r>
              <a:rPr lang="en-GB" sz="2400" dirty="0"/>
              <a:t>Futureprogrammestandards@nmc-uk.org</a:t>
            </a:r>
          </a:p>
        </p:txBody>
      </p:sp>
    </p:spTree>
    <p:extLst>
      <p:ext uri="{BB962C8B-B14F-4D97-AF65-F5344CB8AC3E}">
        <p14:creationId xmlns:p14="http://schemas.microsoft.com/office/powerpoint/2010/main" val="35235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88DD-27D0-4BC4-80CE-9FAFEF208204}"/>
              </a:ext>
            </a:extLst>
          </p:cNvPr>
          <p:cNvSpPr>
            <a:spLocks noGrp="1"/>
          </p:cNvSpPr>
          <p:nvPr>
            <p:ph type="title"/>
          </p:nvPr>
        </p:nvSpPr>
        <p:spPr>
          <a:xfrm>
            <a:off x="441820" y="252740"/>
            <a:ext cx="7042056" cy="965721"/>
          </a:xfrm>
        </p:spPr>
        <p:txBody>
          <a:bodyPr/>
          <a:lstStyle/>
          <a:p>
            <a:r>
              <a:rPr lang="en-GB" dirty="0">
                <a:solidFill>
                  <a:srgbClr val="007396"/>
                </a:solidFill>
              </a:rPr>
              <a:t>Standards for pre-registration </a:t>
            </a:r>
            <a:br>
              <a:rPr lang="en-GB" dirty="0">
                <a:solidFill>
                  <a:srgbClr val="007396"/>
                </a:solidFill>
              </a:rPr>
            </a:br>
            <a:r>
              <a:rPr lang="en-GB" dirty="0">
                <a:solidFill>
                  <a:srgbClr val="007396"/>
                </a:solidFill>
              </a:rPr>
              <a:t>nursing programmes </a:t>
            </a:r>
          </a:p>
        </p:txBody>
      </p:sp>
      <p:sp>
        <p:nvSpPr>
          <p:cNvPr id="3" name="Text Placeholder 2">
            <a:extLst>
              <a:ext uri="{FF2B5EF4-FFF2-40B4-BE49-F238E27FC236}">
                <a16:creationId xmlns:a16="http://schemas.microsoft.com/office/drawing/2014/main" id="{5648BE44-C1F2-498A-B61E-E461C48F7BED}"/>
              </a:ext>
            </a:extLst>
          </p:cNvPr>
          <p:cNvSpPr>
            <a:spLocks noGrp="1"/>
          </p:cNvSpPr>
          <p:nvPr>
            <p:ph type="body" sz="quarter" idx="13"/>
          </p:nvPr>
        </p:nvSpPr>
        <p:spPr>
          <a:xfrm>
            <a:off x="441820" y="1295400"/>
            <a:ext cx="8161138" cy="3595360"/>
          </a:xfrm>
        </p:spPr>
        <p:txBody>
          <a:bodyPr/>
          <a:lstStyle/>
          <a:p>
            <a:pPr>
              <a:spcBef>
                <a:spcPts val="150"/>
              </a:spcBef>
            </a:pPr>
            <a:r>
              <a:rPr lang="en-US" sz="1500" b="1" dirty="0">
                <a:solidFill>
                  <a:srgbClr val="111111"/>
                </a:solidFill>
              </a:rPr>
              <a:t>Our standards for pre-registration programmes: </a:t>
            </a:r>
          </a:p>
          <a:p>
            <a:pPr marL="257175" indent="-257175">
              <a:spcBef>
                <a:spcPts val="150"/>
              </a:spcBef>
              <a:buFont typeface="Arial" panose="020B0604020202020204" pitchFamily="34" charset="0"/>
              <a:buChar char="•"/>
            </a:pPr>
            <a:r>
              <a:rPr lang="en-US" sz="1500" dirty="0">
                <a:solidFill>
                  <a:srgbClr val="111111"/>
                </a:solidFill>
              </a:rPr>
              <a:t>set out how programmes should be delivered </a:t>
            </a:r>
            <a:endParaRPr lang="en-US" sz="600" dirty="0">
              <a:solidFill>
                <a:srgbClr val="111111"/>
              </a:solidFill>
            </a:endParaRPr>
          </a:p>
          <a:p>
            <a:pPr marL="257175" indent="-257175">
              <a:spcBef>
                <a:spcPts val="150"/>
              </a:spcBef>
              <a:buFont typeface="Arial" panose="020B0604020202020204" pitchFamily="34" charset="0"/>
              <a:buChar char="•"/>
            </a:pPr>
            <a:endParaRPr lang="en-US" sz="600" dirty="0">
              <a:solidFill>
                <a:srgbClr val="111111"/>
              </a:solidFill>
            </a:endParaRPr>
          </a:p>
          <a:p>
            <a:pPr marL="257175" indent="-257175">
              <a:spcBef>
                <a:spcPts val="150"/>
              </a:spcBef>
              <a:buFont typeface="Arial" panose="020B0604020202020204" pitchFamily="34" charset="0"/>
              <a:buChar char="•"/>
            </a:pPr>
            <a:r>
              <a:rPr lang="en-US" sz="1500" dirty="0">
                <a:solidFill>
                  <a:srgbClr val="111111"/>
                </a:solidFill>
              </a:rPr>
              <a:t>enable students to learn safely and effectively</a:t>
            </a:r>
            <a:endParaRPr lang="en-US" sz="600" dirty="0">
              <a:solidFill>
                <a:srgbClr val="111111"/>
              </a:solidFill>
            </a:endParaRPr>
          </a:p>
          <a:p>
            <a:pPr marL="257175" indent="-257175">
              <a:spcBef>
                <a:spcPts val="150"/>
              </a:spcBef>
              <a:buFont typeface="Arial" panose="020B0604020202020204" pitchFamily="34" charset="0"/>
              <a:buChar char="•"/>
            </a:pPr>
            <a:endParaRPr lang="en-US" sz="600" dirty="0">
              <a:solidFill>
                <a:srgbClr val="111111"/>
              </a:solidFill>
            </a:endParaRPr>
          </a:p>
          <a:p>
            <a:pPr marL="257175" indent="-257175">
              <a:spcBef>
                <a:spcPts val="150"/>
              </a:spcBef>
              <a:buFont typeface="Arial" panose="020B0604020202020204" pitchFamily="34" charset="0"/>
              <a:buChar char="•"/>
            </a:pPr>
            <a:r>
              <a:rPr lang="en-US" sz="1500" dirty="0">
                <a:solidFill>
                  <a:srgbClr val="111111"/>
                </a:solidFill>
              </a:rPr>
              <a:t>were underpinned by EU law and included references to the EU Directive</a:t>
            </a:r>
          </a:p>
          <a:p>
            <a:pPr>
              <a:spcBef>
                <a:spcPts val="150"/>
              </a:spcBef>
            </a:pPr>
            <a:endParaRPr lang="en-US" sz="1500" dirty="0">
              <a:solidFill>
                <a:srgbClr val="111111"/>
              </a:solidFill>
            </a:endParaRPr>
          </a:p>
          <a:p>
            <a:pPr>
              <a:spcBef>
                <a:spcPts val="150"/>
              </a:spcBef>
            </a:pPr>
            <a:r>
              <a:rPr lang="en-US" sz="1500" b="1" dirty="0">
                <a:solidFill>
                  <a:srgbClr val="111111"/>
                </a:solidFill>
              </a:rPr>
              <a:t>Since the UK’s departure from the EU we have:</a:t>
            </a:r>
          </a:p>
          <a:p>
            <a:pPr marL="257175" indent="-257175">
              <a:spcBef>
                <a:spcPts val="150"/>
              </a:spcBef>
              <a:buFont typeface="Arial" panose="020B0604020202020204" pitchFamily="34" charset="0"/>
              <a:buChar char="•"/>
            </a:pPr>
            <a:r>
              <a:rPr lang="en-US" sz="1500" dirty="0">
                <a:solidFill>
                  <a:srgbClr val="111111"/>
                </a:solidFill>
              </a:rPr>
              <a:t>carefully considered the impact of the Directives on our standards</a:t>
            </a:r>
          </a:p>
          <a:p>
            <a:pPr marL="257175" indent="-257175">
              <a:spcBef>
                <a:spcPts val="150"/>
              </a:spcBef>
              <a:buFont typeface="Arial" panose="020B0604020202020204" pitchFamily="34" charset="0"/>
              <a:buChar char="•"/>
            </a:pPr>
            <a:endParaRPr lang="en-US" sz="600" dirty="0">
              <a:solidFill>
                <a:srgbClr val="111111"/>
              </a:solidFill>
            </a:endParaRPr>
          </a:p>
          <a:p>
            <a:pPr marL="257175" indent="-257175">
              <a:spcBef>
                <a:spcPts val="150"/>
              </a:spcBef>
              <a:buFont typeface="Arial" panose="020B0604020202020204" pitchFamily="34" charset="0"/>
              <a:buChar char="•"/>
            </a:pPr>
            <a:r>
              <a:rPr lang="en-GB" sz="1500" dirty="0">
                <a:solidFill>
                  <a:srgbClr val="000000"/>
                </a:solidFill>
                <a:ea typeface="Times New Roman" panose="02020603050405020304" pitchFamily="18" charset="0"/>
                <a:cs typeface="Times New Roman" panose="02020603050405020304" pitchFamily="18" charset="0"/>
              </a:rPr>
              <a:t>in co-production with our </a:t>
            </a:r>
            <a:r>
              <a:rPr lang="en-GB" sz="1500" b="1" dirty="0">
                <a:solidFill>
                  <a:srgbClr val="007396"/>
                </a:solidFill>
                <a:ea typeface="Times New Roman" panose="02020603050405020304" pitchFamily="18" charset="0"/>
                <a:cs typeface="Times New Roman" panose="02020603050405020304" pitchFamily="18" charset="0"/>
              </a:rPr>
              <a:t>subject matter experts</a:t>
            </a:r>
            <a:r>
              <a:rPr lang="en-GB" sz="1500" dirty="0">
                <a:solidFill>
                  <a:srgbClr val="007396"/>
                </a:solidFill>
                <a:ea typeface="Times New Roman" panose="02020603050405020304" pitchFamily="18" charset="0"/>
                <a:cs typeface="Times New Roman" panose="02020603050405020304" pitchFamily="18" charset="0"/>
              </a:rPr>
              <a:t>,</a:t>
            </a:r>
            <a:r>
              <a:rPr lang="en-GB" sz="1500" dirty="0">
                <a:ea typeface="Times New Roman" panose="02020603050405020304" pitchFamily="18" charset="0"/>
                <a:cs typeface="Times New Roman" panose="02020603050405020304" pitchFamily="18" charset="0"/>
              </a:rPr>
              <a:t> undertaken a programme of work to </a:t>
            </a:r>
            <a:r>
              <a:rPr lang="en-GB" sz="1500" dirty="0">
                <a:solidFill>
                  <a:srgbClr val="000000"/>
                </a:solidFill>
                <a:ea typeface="Times New Roman" panose="02020603050405020304" pitchFamily="18" charset="0"/>
                <a:cs typeface="Times New Roman" panose="02020603050405020304" pitchFamily="18" charset="0"/>
              </a:rPr>
              <a:t>propose some changes to remove references to the Directives</a:t>
            </a:r>
          </a:p>
          <a:p>
            <a:pPr marL="257175" indent="-257175">
              <a:spcBef>
                <a:spcPts val="150"/>
              </a:spcBef>
              <a:buFont typeface="Arial" panose="020B0604020202020204" pitchFamily="34" charset="0"/>
              <a:buChar char="•"/>
            </a:pPr>
            <a:endParaRPr lang="en-GB" sz="600" dirty="0">
              <a:solidFill>
                <a:srgbClr val="000000"/>
              </a:solidFill>
              <a:ea typeface="Times New Roman" panose="02020603050405020304" pitchFamily="18" charset="0"/>
              <a:cs typeface="Times New Roman" panose="02020603050405020304" pitchFamily="18" charset="0"/>
            </a:endParaRPr>
          </a:p>
          <a:p>
            <a:pPr marL="257175" indent="-257175">
              <a:spcBef>
                <a:spcPts val="150"/>
              </a:spcBef>
              <a:buFont typeface="Arial" panose="020B0604020202020204" pitchFamily="34" charset="0"/>
              <a:buChar char="•"/>
            </a:pPr>
            <a:r>
              <a:rPr lang="en-GB" sz="1500" dirty="0">
                <a:solidFill>
                  <a:srgbClr val="000000"/>
                </a:solidFill>
                <a:ea typeface="Times New Roman" panose="02020603050405020304" pitchFamily="18" charset="0"/>
                <a:cs typeface="Times New Roman" panose="02020603050405020304" pitchFamily="18" charset="0"/>
              </a:rPr>
              <a:t>updated our standards with improved focus on enhancement, flexibility, inclusivity and the safety of students and people using nursing services.</a:t>
            </a:r>
            <a:endParaRPr lang="en-GB" sz="1500" dirty="0">
              <a:solidFill>
                <a:srgbClr val="000000"/>
              </a:solidFill>
            </a:endParaRPr>
          </a:p>
        </p:txBody>
      </p:sp>
    </p:spTree>
    <p:extLst>
      <p:ext uri="{BB962C8B-B14F-4D97-AF65-F5344CB8AC3E}">
        <p14:creationId xmlns:p14="http://schemas.microsoft.com/office/powerpoint/2010/main" val="180794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ED8B72-4814-4323-9620-DB61F7B1C547}"/>
              </a:ext>
            </a:extLst>
          </p:cNvPr>
          <p:cNvSpPr>
            <a:spLocks noGrp="1"/>
          </p:cNvSpPr>
          <p:nvPr>
            <p:ph type="title"/>
          </p:nvPr>
        </p:nvSpPr>
        <p:spPr>
          <a:xfrm>
            <a:off x="441820" y="314616"/>
            <a:ext cx="5360775" cy="546251"/>
          </a:xfrm>
        </p:spPr>
        <p:txBody>
          <a:bodyPr/>
          <a:lstStyle/>
          <a:p>
            <a:r>
              <a:rPr lang="en-GB" dirty="0"/>
              <a:t>Assurance</a:t>
            </a:r>
          </a:p>
        </p:txBody>
      </p:sp>
      <p:sp>
        <p:nvSpPr>
          <p:cNvPr id="6" name="Text Placeholder 5">
            <a:extLst>
              <a:ext uri="{FF2B5EF4-FFF2-40B4-BE49-F238E27FC236}">
                <a16:creationId xmlns:a16="http://schemas.microsoft.com/office/drawing/2014/main" id="{AEEEC9D2-BE46-40B0-BC34-C6867C8DD52D}"/>
              </a:ext>
            </a:extLst>
          </p:cNvPr>
          <p:cNvSpPr>
            <a:spLocks noGrp="1"/>
          </p:cNvSpPr>
          <p:nvPr>
            <p:ph type="body" sz="quarter" idx="13"/>
          </p:nvPr>
        </p:nvSpPr>
        <p:spPr>
          <a:xfrm>
            <a:off x="494299" y="1105312"/>
            <a:ext cx="5295596" cy="3388988"/>
          </a:xfrm>
        </p:spPr>
        <p:txBody>
          <a:bodyPr/>
          <a:lstStyle/>
          <a:p>
            <a:pPr marL="214313" indent="-214313" eaLnBrk="1" hangingPunct="1">
              <a:buFont typeface="Arial" panose="020B0604020202020204" pitchFamily="34" charset="0"/>
              <a:buChar char="•"/>
              <a:defRPr/>
            </a:pPr>
            <a:r>
              <a:rPr lang="en-GB" altLang="en-US" sz="1500" dirty="0">
                <a:solidFill>
                  <a:srgbClr val="000000"/>
                </a:solidFill>
              </a:rPr>
              <a:t>The changes to the standards for pre-registration programmes have been guided by the evidence and stakeholder consensus from our pre-consultation engagement, consultation and user testing findings and post consultation assimilation</a:t>
            </a:r>
          </a:p>
          <a:p>
            <a:pPr marL="214313" indent="-214313" eaLnBrk="1" hangingPunct="1">
              <a:buFont typeface="Arial" panose="020B0604020202020204" pitchFamily="34" charset="0"/>
              <a:buChar char="•"/>
              <a:defRPr/>
            </a:pPr>
            <a:endParaRPr lang="en-GB" altLang="en-US" sz="1500" dirty="0">
              <a:solidFill>
                <a:srgbClr val="000000"/>
              </a:solidFill>
            </a:endParaRPr>
          </a:p>
          <a:p>
            <a:pPr marL="214313" indent="-214313" eaLnBrk="1" hangingPunct="1">
              <a:buFont typeface="Arial" panose="020B0604020202020204" pitchFamily="34" charset="0"/>
              <a:buChar char="•"/>
              <a:defRPr/>
            </a:pPr>
            <a:r>
              <a:rPr lang="en-GB" altLang="en-US" sz="1500" dirty="0">
                <a:solidFill>
                  <a:srgbClr val="000000"/>
                </a:solidFill>
              </a:rPr>
              <a:t>We have listened to thousands of people across the UK who have supported us throughout and have help to shape these proposed changes to our standards</a:t>
            </a:r>
          </a:p>
          <a:p>
            <a:pPr marL="214313" indent="-214313" eaLnBrk="1" hangingPunct="1">
              <a:buFont typeface="Arial" panose="020B0604020202020204" pitchFamily="34" charset="0"/>
              <a:buChar char="•"/>
              <a:defRPr/>
            </a:pPr>
            <a:endParaRPr lang="en-GB" altLang="en-US" sz="1500" dirty="0">
              <a:solidFill>
                <a:srgbClr val="000000"/>
              </a:solidFill>
            </a:endParaRPr>
          </a:p>
          <a:p>
            <a:pPr marL="214313" indent="-214313" eaLnBrk="1" hangingPunct="1">
              <a:buFont typeface="Arial" panose="020B0604020202020204" pitchFamily="34" charset="0"/>
              <a:buChar char="•"/>
              <a:defRPr/>
            </a:pPr>
            <a:r>
              <a:rPr lang="en-GB" altLang="en-US" sz="1500" dirty="0">
                <a:solidFill>
                  <a:srgbClr val="000000"/>
                </a:solidFill>
              </a:rPr>
              <a:t>Under Professor Jean White’s leadership, the Steering Group has challenged us and ensured that we have followed all processes in line with our governance</a:t>
            </a:r>
          </a:p>
          <a:p>
            <a:pPr marL="214313" indent="-214313" eaLnBrk="1" hangingPunct="1">
              <a:buFont typeface="Arial" panose="020B0604020202020204" pitchFamily="34" charset="0"/>
              <a:buChar char="•"/>
              <a:defRPr/>
            </a:pPr>
            <a:endParaRPr lang="en-GB" altLang="en-US" sz="1500" dirty="0">
              <a:solidFill>
                <a:srgbClr val="000000"/>
              </a:solidFill>
            </a:endParaRPr>
          </a:p>
          <a:p>
            <a:pPr marL="214313" indent="-214313" eaLnBrk="1" hangingPunct="1">
              <a:buFont typeface="Arial" panose="020B0604020202020204" pitchFamily="34" charset="0"/>
              <a:buChar char="•"/>
              <a:defRPr/>
            </a:pPr>
            <a:r>
              <a:rPr lang="en-GB" altLang="en-US" sz="1500" dirty="0">
                <a:solidFill>
                  <a:srgbClr val="000000"/>
                </a:solidFill>
              </a:rPr>
              <a:t>Council approved these changes 25 January 2023.</a:t>
            </a:r>
          </a:p>
          <a:p>
            <a:endParaRPr lang="en-GB" dirty="0"/>
          </a:p>
        </p:txBody>
      </p:sp>
    </p:spTree>
    <p:extLst>
      <p:ext uri="{BB962C8B-B14F-4D97-AF65-F5344CB8AC3E}">
        <p14:creationId xmlns:p14="http://schemas.microsoft.com/office/powerpoint/2010/main" val="52500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F4AD-FF00-401F-9BCC-99CF4A2E2E8C}"/>
              </a:ext>
            </a:extLst>
          </p:cNvPr>
          <p:cNvSpPr>
            <a:spLocks noGrp="1"/>
          </p:cNvSpPr>
          <p:nvPr>
            <p:ph type="title"/>
          </p:nvPr>
        </p:nvSpPr>
        <p:spPr>
          <a:xfrm>
            <a:off x="441820" y="252740"/>
            <a:ext cx="7019684" cy="704792"/>
          </a:xfrm>
        </p:spPr>
        <p:txBody>
          <a:bodyPr/>
          <a:lstStyle/>
          <a:p>
            <a:r>
              <a:rPr lang="en-GB" sz="2400" dirty="0">
                <a:solidFill>
                  <a:srgbClr val="00749B"/>
                </a:solidFill>
              </a:rPr>
              <a:t>Summary of changes to the standards for </a:t>
            </a:r>
            <a:br>
              <a:rPr lang="en-GB" sz="2400" dirty="0">
                <a:solidFill>
                  <a:srgbClr val="00749B"/>
                </a:solidFill>
              </a:rPr>
            </a:br>
            <a:r>
              <a:rPr lang="en-GB" sz="2400" dirty="0">
                <a:solidFill>
                  <a:srgbClr val="00749B"/>
                </a:solidFill>
              </a:rPr>
              <a:t>pre-registration nursing programmes </a:t>
            </a:r>
            <a:br>
              <a:rPr lang="en-GB" sz="2400" dirty="0">
                <a:solidFill>
                  <a:srgbClr val="00749B"/>
                </a:solidFill>
              </a:rPr>
            </a:br>
            <a:br>
              <a:rPr lang="en-GB" sz="2400" dirty="0">
                <a:solidFill>
                  <a:srgbClr val="00749B"/>
                </a:solidFill>
              </a:rPr>
            </a:br>
            <a:endParaRPr lang="en-GB" sz="2400" b="0" dirty="0"/>
          </a:p>
        </p:txBody>
      </p:sp>
      <p:sp>
        <p:nvSpPr>
          <p:cNvPr id="3" name="Text Placeholder 2">
            <a:extLst>
              <a:ext uri="{FF2B5EF4-FFF2-40B4-BE49-F238E27FC236}">
                <a16:creationId xmlns:a16="http://schemas.microsoft.com/office/drawing/2014/main" id="{947E6E7C-4D47-4098-BBC9-10FCFF3DC9C8}"/>
              </a:ext>
            </a:extLst>
          </p:cNvPr>
          <p:cNvSpPr>
            <a:spLocks noGrp="1"/>
          </p:cNvSpPr>
          <p:nvPr>
            <p:ph type="body" sz="quarter" idx="13"/>
          </p:nvPr>
        </p:nvSpPr>
        <p:spPr>
          <a:xfrm>
            <a:off x="441820" y="1120656"/>
            <a:ext cx="8441231" cy="3837678"/>
          </a:xfrm>
        </p:spPr>
        <p:txBody>
          <a:bodyPr/>
          <a:lstStyle/>
          <a:p>
            <a:pPr>
              <a:spcBef>
                <a:spcPts val="150"/>
              </a:spcBef>
            </a:pPr>
            <a:r>
              <a:rPr lang="en-GB" sz="1350" dirty="0">
                <a:solidFill>
                  <a:srgbClr val="00749B"/>
                </a:solidFill>
                <a:latin typeface="Arial"/>
                <a:ea typeface="+mj-ea"/>
                <a:cs typeface="+mj-cs"/>
              </a:rPr>
              <a:t>We have:</a:t>
            </a:r>
            <a:endParaRPr lang="en-GB" sz="1350" dirty="0">
              <a:solidFill>
                <a:srgbClr val="00749B"/>
              </a:solidFill>
              <a:ea typeface="+mj-ea"/>
              <a:cs typeface="+mj-cs"/>
            </a:endParaRPr>
          </a:p>
          <a:p>
            <a:pPr marL="214313" indent="-214313">
              <a:spcBef>
                <a:spcPts val="150"/>
              </a:spcBef>
              <a:buFont typeface="Arial" panose="020B0604020202020204" pitchFamily="34" charset="0"/>
              <a:buChar char="•"/>
            </a:pPr>
            <a:r>
              <a:rPr lang="en-GB" sz="1350" dirty="0">
                <a:solidFill>
                  <a:srgbClr val="00749B"/>
                </a:solidFill>
                <a:ea typeface="+mj-ea"/>
                <a:cs typeface="+mj-cs"/>
              </a:rPr>
              <a:t>removed of all references to the EU Directive and Annexe 1 of the programme standards</a:t>
            </a:r>
            <a:endParaRPr lang="en-GB" sz="600" dirty="0">
              <a:solidFill>
                <a:srgbClr val="00749B"/>
              </a:solidFill>
              <a:ea typeface="+mj-ea"/>
              <a:cs typeface="+mj-cs"/>
            </a:endParaRPr>
          </a:p>
          <a:p>
            <a:pPr>
              <a:spcBef>
                <a:spcPts val="150"/>
              </a:spcBef>
            </a:pPr>
            <a:r>
              <a:rPr lang="en-GB" sz="600" dirty="0">
                <a:solidFill>
                  <a:srgbClr val="00749B"/>
                </a:solidFill>
                <a:ea typeface="+mj-ea"/>
                <a:cs typeface="+mj-cs"/>
              </a:rPr>
              <a:t> </a:t>
            </a:r>
          </a:p>
          <a:p>
            <a:pPr marL="214313" indent="-214313">
              <a:spcBef>
                <a:spcPts val="150"/>
              </a:spcBef>
              <a:buFont typeface="Arial" panose="020B0604020202020204" pitchFamily="34" charset="0"/>
              <a:buChar char="•"/>
            </a:pPr>
            <a:r>
              <a:rPr lang="en-GB" sz="1350" dirty="0">
                <a:solidFill>
                  <a:srgbClr val="00749B"/>
                </a:solidFill>
                <a:ea typeface="+mj-ea"/>
                <a:cs typeface="+mj-cs"/>
              </a:rPr>
              <a:t>removed of the requirement of evidence for 12 years general education as part of the selection and admission for pre-registration nursing and midwifery programmes</a:t>
            </a:r>
            <a:endParaRPr lang="en-GB" sz="600" dirty="0">
              <a:solidFill>
                <a:srgbClr val="00749B"/>
              </a:solidFill>
              <a:ea typeface="+mj-ea"/>
              <a:cs typeface="+mj-cs"/>
            </a:endParaRPr>
          </a:p>
          <a:p>
            <a:pPr marL="128588" indent="-128588">
              <a:spcBef>
                <a:spcPts val="150"/>
              </a:spcBef>
              <a:buFont typeface="Arial" panose="020B0604020202020204" pitchFamily="34" charset="0"/>
              <a:buChar char="•"/>
            </a:pPr>
            <a:endParaRPr lang="en-GB" sz="600" dirty="0">
              <a:solidFill>
                <a:srgbClr val="00749B"/>
              </a:solidFill>
              <a:ea typeface="+mj-ea"/>
              <a:cs typeface="+mj-cs"/>
            </a:endParaRPr>
          </a:p>
          <a:p>
            <a:pPr marL="214313" indent="-214313">
              <a:spcBef>
                <a:spcPts val="150"/>
              </a:spcBef>
              <a:buFont typeface="Arial" panose="020B0604020202020204" pitchFamily="34" charset="0"/>
              <a:buChar char="•"/>
            </a:pPr>
            <a:r>
              <a:rPr lang="en-GB" sz="1350" dirty="0">
                <a:solidFill>
                  <a:srgbClr val="00749B"/>
                </a:solidFill>
                <a:ea typeface="+mj-ea"/>
                <a:cs typeface="+mj-cs"/>
              </a:rPr>
              <a:t>included a new standard on safeguarding for any potential student under the age of 18 in the education framework</a:t>
            </a:r>
            <a:endParaRPr lang="en-GB" sz="600" dirty="0">
              <a:solidFill>
                <a:srgbClr val="00749B"/>
              </a:solidFill>
              <a:ea typeface="+mj-ea"/>
              <a:cs typeface="+mj-cs"/>
            </a:endParaRPr>
          </a:p>
          <a:p>
            <a:pPr marL="128588" indent="-128588">
              <a:spcBef>
                <a:spcPts val="150"/>
              </a:spcBef>
              <a:buFont typeface="Arial" panose="020B0604020202020204" pitchFamily="34" charset="0"/>
              <a:buChar char="•"/>
            </a:pPr>
            <a:endParaRPr lang="en-GB" sz="600" dirty="0">
              <a:solidFill>
                <a:srgbClr val="00749B"/>
              </a:solidFill>
              <a:ea typeface="+mj-ea"/>
              <a:cs typeface="+mj-cs"/>
            </a:endParaRPr>
          </a:p>
          <a:p>
            <a:pPr marL="214313" indent="-214313">
              <a:spcBef>
                <a:spcPts val="150"/>
              </a:spcBef>
              <a:buFont typeface="Arial" panose="020B0604020202020204" pitchFamily="34" charset="0"/>
              <a:buChar char="•"/>
            </a:pPr>
            <a:r>
              <a:rPr lang="en-US" sz="1350" dirty="0">
                <a:solidFill>
                  <a:srgbClr val="00749B"/>
                </a:solidFill>
                <a:ea typeface="+mj-ea"/>
                <a:cs typeface="+mj-cs"/>
              </a:rPr>
              <a:t>reworded to retain the standards on required minimum programme length and hours</a:t>
            </a:r>
            <a:endParaRPr lang="en-US" sz="600" dirty="0">
              <a:solidFill>
                <a:srgbClr val="00749B"/>
              </a:solidFill>
              <a:ea typeface="+mj-ea"/>
              <a:cs typeface="+mj-cs"/>
            </a:endParaRPr>
          </a:p>
          <a:p>
            <a:pPr marL="128588" indent="-128588">
              <a:spcBef>
                <a:spcPts val="150"/>
              </a:spcBef>
              <a:buFont typeface="Arial" panose="020B0604020202020204" pitchFamily="34" charset="0"/>
              <a:buChar char="•"/>
            </a:pPr>
            <a:endParaRPr lang="en-US" sz="600" dirty="0">
              <a:solidFill>
                <a:srgbClr val="00749B"/>
              </a:solidFill>
              <a:ea typeface="+mj-ea"/>
              <a:cs typeface="+mj-cs"/>
            </a:endParaRPr>
          </a:p>
          <a:p>
            <a:pPr marL="214313" indent="-214313">
              <a:spcBef>
                <a:spcPts val="150"/>
              </a:spcBef>
              <a:buFont typeface="Arial" panose="020B0604020202020204" pitchFamily="34" charset="0"/>
              <a:buChar char="•"/>
            </a:pPr>
            <a:r>
              <a:rPr lang="en-US" sz="1350" dirty="0">
                <a:solidFill>
                  <a:srgbClr val="00749B"/>
                </a:solidFill>
                <a:ea typeface="+mj-ea"/>
                <a:cs typeface="+mj-cs"/>
              </a:rPr>
              <a:t>removed the EU reference regarding content, knowledge, skills and placement settings for pre-registration nursing, our standards of proficiency meet or exceed this detail. </a:t>
            </a:r>
            <a:endParaRPr lang="en-US" sz="600" dirty="0">
              <a:solidFill>
                <a:srgbClr val="00749B"/>
              </a:solidFill>
              <a:ea typeface="+mj-ea"/>
              <a:cs typeface="+mj-cs"/>
            </a:endParaRPr>
          </a:p>
          <a:p>
            <a:pPr marL="128588" indent="-128588">
              <a:spcBef>
                <a:spcPts val="150"/>
              </a:spcBef>
              <a:buFont typeface="Arial" panose="020B0604020202020204" pitchFamily="34" charset="0"/>
              <a:buChar char="•"/>
            </a:pPr>
            <a:endParaRPr lang="en-US" sz="600" dirty="0">
              <a:solidFill>
                <a:srgbClr val="00749B"/>
              </a:solidFill>
              <a:ea typeface="+mj-ea"/>
              <a:cs typeface="+mj-cs"/>
            </a:endParaRPr>
          </a:p>
          <a:p>
            <a:pPr marL="214313" indent="-214313">
              <a:spcBef>
                <a:spcPts val="150"/>
              </a:spcBef>
              <a:buFont typeface="Arial" panose="020B0604020202020204" pitchFamily="34" charset="0"/>
              <a:buChar char="•"/>
            </a:pPr>
            <a:r>
              <a:rPr lang="en-US" sz="1350" dirty="0">
                <a:solidFill>
                  <a:srgbClr val="00749B"/>
                </a:solidFill>
                <a:highlight>
                  <a:srgbClr val="FFFF00"/>
                </a:highlight>
                <a:ea typeface="+mj-ea"/>
                <a:cs typeface="+mj-cs"/>
              </a:rPr>
              <a:t>enabled the increased use of simulation as part of the 2300 practice learning hours in pre-registered nursing programmes and new glossary definition for simulation for all standards</a:t>
            </a:r>
            <a:endParaRPr lang="en-US" sz="600" dirty="0">
              <a:solidFill>
                <a:srgbClr val="00749B"/>
              </a:solidFill>
              <a:highlight>
                <a:srgbClr val="FFFF00"/>
              </a:highlight>
              <a:ea typeface="+mj-ea"/>
              <a:cs typeface="+mj-cs"/>
            </a:endParaRPr>
          </a:p>
          <a:p>
            <a:pPr marL="128588" indent="-128588">
              <a:spcBef>
                <a:spcPts val="150"/>
              </a:spcBef>
              <a:buFont typeface="Arial" panose="020B0604020202020204" pitchFamily="34" charset="0"/>
              <a:buChar char="•"/>
            </a:pPr>
            <a:endParaRPr lang="en-US" sz="600" dirty="0">
              <a:solidFill>
                <a:srgbClr val="00749B"/>
              </a:solidFill>
              <a:ea typeface="+mj-ea"/>
              <a:cs typeface="+mj-cs"/>
            </a:endParaRPr>
          </a:p>
          <a:p>
            <a:pPr marL="214313" indent="-214313">
              <a:spcBef>
                <a:spcPts val="150"/>
              </a:spcBef>
              <a:buFont typeface="Arial" panose="020B0604020202020204" pitchFamily="34" charset="0"/>
              <a:buChar char="•"/>
            </a:pPr>
            <a:r>
              <a:rPr lang="en-US" sz="1350" dirty="0">
                <a:solidFill>
                  <a:srgbClr val="00749B"/>
                </a:solidFill>
                <a:ea typeface="+mj-ea"/>
                <a:cs typeface="+mj-cs"/>
              </a:rPr>
              <a:t>aligned other programme standards based on this review where required.</a:t>
            </a:r>
            <a:endParaRPr lang="en-GB" sz="1350" dirty="0">
              <a:solidFill>
                <a:srgbClr val="00749B"/>
              </a:solidFill>
              <a:ea typeface="+mj-ea"/>
              <a:cs typeface="+mj-cs"/>
            </a:endParaRPr>
          </a:p>
          <a:p>
            <a:pPr marL="257175" indent="-257175">
              <a:buFont typeface="Arial" panose="020B0604020202020204" pitchFamily="34" charset="0"/>
              <a:buChar char="•"/>
            </a:pPr>
            <a:endParaRPr lang="en-GB" dirty="0"/>
          </a:p>
        </p:txBody>
      </p:sp>
    </p:spTree>
    <p:extLst>
      <p:ext uri="{BB962C8B-B14F-4D97-AF65-F5344CB8AC3E}">
        <p14:creationId xmlns:p14="http://schemas.microsoft.com/office/powerpoint/2010/main" val="273134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8FE9-32DF-4578-8FF4-ADF15C657246}"/>
              </a:ext>
            </a:extLst>
          </p:cNvPr>
          <p:cNvSpPr>
            <a:spLocks noGrp="1"/>
          </p:cNvSpPr>
          <p:nvPr>
            <p:ph type="title"/>
          </p:nvPr>
        </p:nvSpPr>
        <p:spPr>
          <a:xfrm>
            <a:off x="435161" y="1955167"/>
            <a:ext cx="6030002" cy="1233167"/>
          </a:xfrm>
        </p:spPr>
        <p:txBody>
          <a:bodyPr/>
          <a:lstStyle/>
          <a:p>
            <a:r>
              <a:rPr lang="en-GB" dirty="0"/>
              <a:t>Changes regarding the use of simulation in standards for pre-registered nursing programmes</a:t>
            </a:r>
          </a:p>
        </p:txBody>
      </p:sp>
    </p:spTree>
    <p:extLst>
      <p:ext uri="{BB962C8B-B14F-4D97-AF65-F5344CB8AC3E}">
        <p14:creationId xmlns:p14="http://schemas.microsoft.com/office/powerpoint/2010/main" val="144011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C6E-CE63-4597-9269-3C051DA2FF25}"/>
              </a:ext>
            </a:extLst>
          </p:cNvPr>
          <p:cNvSpPr>
            <a:spLocks noGrp="1"/>
          </p:cNvSpPr>
          <p:nvPr>
            <p:ph type="title"/>
          </p:nvPr>
        </p:nvSpPr>
        <p:spPr>
          <a:xfrm>
            <a:off x="398762" y="446303"/>
            <a:ext cx="6592404" cy="780681"/>
          </a:xfrm>
        </p:spPr>
        <p:txBody>
          <a:bodyPr/>
          <a:lstStyle/>
          <a:p>
            <a:r>
              <a:rPr lang="en-GB" sz="2400" dirty="0">
                <a:solidFill>
                  <a:srgbClr val="00749B"/>
                </a:solidFill>
              </a:rPr>
              <a:t>Changes regarding the use of simulation in pre-registration nursing programmes</a:t>
            </a:r>
            <a:endParaRPr lang="en-GB" sz="2400" dirty="0"/>
          </a:p>
        </p:txBody>
      </p:sp>
      <p:sp>
        <p:nvSpPr>
          <p:cNvPr id="9" name="Slide Number Placeholder 4">
            <a:extLst>
              <a:ext uri="{FF2B5EF4-FFF2-40B4-BE49-F238E27FC236}">
                <a16:creationId xmlns:a16="http://schemas.microsoft.com/office/drawing/2014/main" id="{05F7753A-3186-4CF2-830A-2DAC2A1654B0}"/>
              </a:ext>
            </a:extLst>
          </p:cNvPr>
          <p:cNvSpPr txBox="1">
            <a:spLocks/>
          </p:cNvSpPr>
          <p:nvPr/>
        </p:nvSpPr>
        <p:spPr bwMode="auto">
          <a:xfrm>
            <a:off x="8178404" y="4813697"/>
            <a:ext cx="383381" cy="13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r" defTabSz="606425" rtl="0" eaLnBrk="1" latinLnBrk="0" hangingPunct="1">
              <a:lnSpc>
                <a:spcPts val="800"/>
              </a:lnSpc>
              <a:defRPr sz="1000" b="1" kern="1200">
                <a:solidFill>
                  <a:schemeClr val="tx1"/>
                </a:solidFill>
                <a:latin typeface="Arial" panose="020B0604020202020204" pitchFamily="34" charset="0"/>
                <a:ea typeface="+mn-ea"/>
                <a:cs typeface="+mn-cs"/>
              </a:defRPr>
            </a:lvl1pPr>
            <a:lvl2pPr marL="989013" indent="-379413" algn="l" defTabSz="606425" rtl="0" eaLnBrk="1" latinLnBrk="0" hangingPunct="1">
              <a:defRPr sz="1800" kern="1200">
                <a:solidFill>
                  <a:schemeClr val="tx1"/>
                </a:solidFill>
                <a:latin typeface="Arial" panose="020B0604020202020204" pitchFamily="34" charset="0"/>
                <a:ea typeface="+mn-ea"/>
                <a:cs typeface="+mn-cs"/>
              </a:defRPr>
            </a:lvl2pPr>
            <a:lvl3pPr marL="1522413" indent="-303213" algn="l" defTabSz="606425" rtl="0" eaLnBrk="1" latinLnBrk="0" hangingPunct="1">
              <a:defRPr sz="1800" kern="1200">
                <a:solidFill>
                  <a:schemeClr val="tx1"/>
                </a:solidFill>
                <a:latin typeface="Arial" panose="020B0604020202020204" pitchFamily="34" charset="0"/>
                <a:ea typeface="+mn-ea"/>
                <a:cs typeface="+mn-cs"/>
              </a:defRPr>
            </a:lvl3pPr>
            <a:lvl4pPr marL="2132013" indent="-303213" algn="l" defTabSz="606425" rtl="0" eaLnBrk="1" latinLnBrk="0" hangingPunct="1">
              <a:defRPr sz="1800" kern="1200">
                <a:solidFill>
                  <a:schemeClr val="tx1"/>
                </a:solidFill>
                <a:latin typeface="Arial" panose="020B0604020202020204" pitchFamily="34" charset="0"/>
                <a:ea typeface="+mn-ea"/>
                <a:cs typeface="+mn-cs"/>
              </a:defRPr>
            </a:lvl4pPr>
            <a:lvl5pPr marL="2741613" indent="-303213" algn="l" defTabSz="606425" rtl="0" eaLnBrk="1" latinLnBrk="0" hangingPunct="1">
              <a:defRPr sz="1800" kern="1200">
                <a:solidFill>
                  <a:schemeClr val="tx1"/>
                </a:solidFill>
                <a:latin typeface="Arial" panose="020B0604020202020204" pitchFamily="34" charset="0"/>
                <a:ea typeface="+mn-ea"/>
                <a:cs typeface="+mn-cs"/>
              </a:defRPr>
            </a:lvl5pPr>
            <a:lvl6pPr marL="31988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36560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41132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45704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defTabSz="454819">
              <a:lnSpc>
                <a:spcPts val="600"/>
              </a:lnSpc>
              <a:defRPr/>
            </a:pPr>
            <a:fld id="{F86EA704-5F76-4CFE-B43D-4974B315D4EA}" type="slidenum">
              <a:rPr lang="en-US" altLang="en-US" sz="750">
                <a:solidFill>
                  <a:srgbClr val="FFFFFF"/>
                </a:solidFill>
              </a:rPr>
              <a:pPr defTabSz="454819">
                <a:lnSpc>
                  <a:spcPts val="600"/>
                </a:lnSpc>
                <a:defRPr/>
              </a:pPr>
              <a:t>7</a:t>
            </a:fld>
            <a:endParaRPr lang="en-US" altLang="en-US" sz="750" dirty="0">
              <a:solidFill>
                <a:srgbClr val="FFFFFF"/>
              </a:solidFill>
            </a:endParaRPr>
          </a:p>
        </p:txBody>
      </p:sp>
      <p:graphicFrame>
        <p:nvGraphicFramePr>
          <p:cNvPr id="10" name="Table 9">
            <a:extLst>
              <a:ext uri="{FF2B5EF4-FFF2-40B4-BE49-F238E27FC236}">
                <a16:creationId xmlns:a16="http://schemas.microsoft.com/office/drawing/2014/main" id="{22EFCFBB-C126-43F7-AA1E-63F26836956C}"/>
              </a:ext>
            </a:extLst>
          </p:cNvPr>
          <p:cNvGraphicFramePr>
            <a:graphicFrameLocks noGrp="1"/>
          </p:cNvGraphicFramePr>
          <p:nvPr>
            <p:extLst>
              <p:ext uri="{D42A27DB-BD31-4B8C-83A1-F6EECF244321}">
                <p14:modId xmlns:p14="http://schemas.microsoft.com/office/powerpoint/2010/main" val="1716944382"/>
              </p:ext>
            </p:extLst>
          </p:nvPr>
        </p:nvGraphicFramePr>
        <p:xfrm>
          <a:off x="441820" y="1431250"/>
          <a:ext cx="8456043" cy="2151957"/>
        </p:xfrm>
        <a:graphic>
          <a:graphicData uri="http://schemas.openxmlformats.org/drawingml/2006/table">
            <a:tbl>
              <a:tblPr/>
              <a:tblGrid>
                <a:gridCol w="978271">
                  <a:extLst>
                    <a:ext uri="{9D8B030D-6E8A-4147-A177-3AD203B41FA5}">
                      <a16:colId xmlns:a16="http://schemas.microsoft.com/office/drawing/2014/main" val="20001"/>
                    </a:ext>
                  </a:extLst>
                </a:gridCol>
                <a:gridCol w="3571428">
                  <a:extLst>
                    <a:ext uri="{9D8B030D-6E8A-4147-A177-3AD203B41FA5}">
                      <a16:colId xmlns:a16="http://schemas.microsoft.com/office/drawing/2014/main" val="20002"/>
                    </a:ext>
                  </a:extLst>
                </a:gridCol>
                <a:gridCol w="3906344">
                  <a:extLst>
                    <a:ext uri="{9D8B030D-6E8A-4147-A177-3AD203B41FA5}">
                      <a16:colId xmlns:a16="http://schemas.microsoft.com/office/drawing/2014/main" val="20003"/>
                    </a:ext>
                  </a:extLst>
                </a:gridCol>
              </a:tblGrid>
              <a:tr h="540593">
                <a:tc>
                  <a:txBody>
                    <a:bodyPr/>
                    <a:lstStyle>
                      <a:lvl1pPr marL="0" algn="l" defTabSz="609585"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09585"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09585" rtl="0" eaLnBrk="1" latinLnBrk="0" hangingPunct="1">
                        <a:lnSpc>
                          <a:spcPct val="90000"/>
                        </a:lnSpc>
                        <a:spcBef>
                          <a:spcPts val="500"/>
                        </a:spcBef>
                        <a:buFont typeface="Arial" panose="020B0604020202020204" pitchFamily="34" charset="0"/>
                        <a:defRPr sz="2400" kern="1200">
                          <a:solidFill>
                            <a:schemeClr val="tx1"/>
                          </a:solidFill>
                          <a:latin typeface="Calibri" panose="020F0502020204030204" pitchFamily="34" charset="0"/>
                        </a:defRPr>
                      </a:lvl3pPr>
                      <a:lvl4pPr marL="16002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a:cs typeface="Arial"/>
                        </a:rPr>
                        <a:t>Standards</a:t>
                      </a:r>
                    </a:p>
                  </a:txBody>
                  <a:tcPr marL="54011" marR="54011" marT="53988" marB="53988"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defRPr sz="2400" kern="1200">
                          <a:solidFill>
                            <a:schemeClr val="tx1"/>
                          </a:solidFill>
                          <a:latin typeface="Calibri"/>
                        </a:defRPr>
                      </a:lvl1pPr>
                      <a:lvl2pPr marL="609585" algn="l" defTabSz="609585" rtl="0" eaLnBrk="1" latinLnBrk="0" hangingPunct="1">
                        <a:defRPr sz="2400" kern="1200">
                          <a:solidFill>
                            <a:schemeClr val="tx1"/>
                          </a:solidFill>
                          <a:latin typeface="Calibri"/>
                        </a:defRPr>
                      </a:lvl2pPr>
                      <a:lvl3pPr marL="1219170" algn="l" defTabSz="609585" rtl="0" eaLnBrk="1" latinLnBrk="0" hangingPunct="1">
                        <a:defRPr sz="2400" kern="1200">
                          <a:solidFill>
                            <a:schemeClr val="tx1"/>
                          </a:solidFill>
                          <a:latin typeface="Calibri"/>
                        </a:defRPr>
                      </a:lvl3pPr>
                      <a:lvl4pPr marL="1828754" algn="l" defTabSz="609585" rtl="0" eaLnBrk="1" latinLnBrk="0" hangingPunct="1">
                        <a:defRPr sz="2400" kern="1200">
                          <a:solidFill>
                            <a:schemeClr val="tx1"/>
                          </a:solidFill>
                          <a:latin typeface="Calibri"/>
                        </a:defRPr>
                      </a:lvl4pPr>
                      <a:lvl5pPr marL="2438339" algn="l" defTabSz="609585" rtl="0" eaLnBrk="1" latinLnBrk="0" hangingPunct="1">
                        <a:defRPr sz="2400" kern="1200">
                          <a:solidFill>
                            <a:schemeClr val="tx1"/>
                          </a:solidFill>
                          <a:latin typeface="Calibri"/>
                        </a:defRPr>
                      </a:lvl5pPr>
                      <a:lvl6pPr marL="3047924" algn="l" defTabSz="609585" rtl="0" eaLnBrk="1" latinLnBrk="0" hangingPunct="1">
                        <a:defRPr sz="2400" kern="1200">
                          <a:solidFill>
                            <a:schemeClr val="tx1"/>
                          </a:solidFill>
                          <a:latin typeface="Calibri"/>
                        </a:defRPr>
                      </a:lvl6pPr>
                      <a:lvl7pPr marL="3657509" algn="l" defTabSz="609585" rtl="0" eaLnBrk="1" latinLnBrk="0" hangingPunct="1">
                        <a:defRPr sz="2400" kern="1200">
                          <a:solidFill>
                            <a:schemeClr val="tx1"/>
                          </a:solidFill>
                          <a:latin typeface="Calibri"/>
                        </a:defRPr>
                      </a:lvl7pPr>
                      <a:lvl8pPr marL="4267093" algn="l" defTabSz="609585" rtl="0" eaLnBrk="1" latinLnBrk="0" hangingPunct="1">
                        <a:defRPr sz="2400" kern="1200">
                          <a:solidFill>
                            <a:schemeClr val="tx1"/>
                          </a:solidFill>
                          <a:latin typeface="Calibri"/>
                        </a:defRPr>
                      </a:lvl8pPr>
                      <a:lvl9pPr marL="4876678" algn="l" defTabSz="609585" rtl="0" eaLnBrk="1" latinLnBrk="0" hangingPunct="1">
                        <a:defRPr sz="2400" kern="1200">
                          <a:solidFill>
                            <a:schemeClr val="tx1"/>
                          </a:solidFill>
                          <a:latin typeface="Calibri"/>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Current standard</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09585"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4pPr>
                      <a:lvl5pPr marL="20574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5pPr>
                      <a:lvl6pPr marL="25146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6pPr>
                      <a:lvl7pPr marL="29718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7pPr>
                      <a:lvl8pPr marL="34290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8pPr>
                      <a:lvl9pPr marL="38862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Deleted, amended or new standard</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82763">
                <a:tc>
                  <a:txBody>
                    <a:body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Part 3: Standards for pre-registration </a:t>
                      </a:r>
                      <a:r>
                        <a:rPr kumimoji="0" lang="en-GB" altLang="en-US" sz="1100" b="1" i="0" u="none" strike="noStrike" cap="none" normalizeH="0" baseline="0" dirty="0">
                          <a:ln>
                            <a:noFill/>
                          </a:ln>
                          <a:solidFill>
                            <a:schemeClr val="accent1"/>
                          </a:solidFill>
                          <a:effectLst/>
                          <a:latin typeface="Arial"/>
                          <a:ea typeface="Calibri" panose="020F0502020204030204" pitchFamily="34" charset="0"/>
                          <a:cs typeface="Arial"/>
                        </a:rPr>
                        <a:t>nursing </a:t>
                      </a: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programmes</a:t>
                      </a:r>
                      <a:endParaRPr kumimoji="0" lang="en-GB" altLang="en-US" sz="1100" b="1" i="0" u="none" strike="noStrike" cap="none" normalizeH="0" baseline="0" dirty="0">
                        <a:ln>
                          <a:noFill/>
                        </a:ln>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54011" marR="54011" marT="53981" marB="53981"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a:lnSpc>
                          <a:spcPct val="100000"/>
                        </a:lnSpc>
                        <a:spcBef>
                          <a:spcPct val="0"/>
                        </a:spcBef>
                        <a:spcAft>
                          <a:spcPct val="0"/>
                        </a:spcAft>
                        <a:buClrTx/>
                        <a:buSzTx/>
                        <a:buFont typeface="Arial" panose="020B0604020202020204" pitchFamily="34" charset="0"/>
                        <a:buNone/>
                      </a:pPr>
                      <a:r>
                        <a:rPr lang="en-US" altLang="en-US" sz="1100" b="0" i="0" u="none" strike="noStrike" cap="none" normalizeH="0" baseline="0" dirty="0">
                          <a:ln>
                            <a:noFill/>
                          </a:ln>
                          <a:solidFill>
                            <a:schemeClr val="accent1"/>
                          </a:solidFill>
                          <a:effectLst/>
                          <a:latin typeface="Arial" panose="020B0604020202020204" pitchFamily="34" charset="0"/>
                          <a:cs typeface="Arial" panose="020B0604020202020204" pitchFamily="34" charset="0"/>
                        </a:rPr>
                        <a:t>3.4 technology enhanced and simulation-based learning opportunities are used effectively and proportionately to support learning and assessment and pre-registration nursing programmes leading to registration in the adult </a:t>
                      </a:r>
                    </a:p>
                  </a:txBody>
                  <a:tcPr marL="54011" marR="51300" marT="51302" marB="51302"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100" b="0" i="0" u="none" strike="noStrike" cap="none" normalizeH="0" baseline="0" dirty="0">
                          <a:ln>
                            <a:noFill/>
                          </a:ln>
                          <a:solidFill>
                            <a:srgbClr val="42B0BC"/>
                          </a:solidFill>
                          <a:effectLst/>
                          <a:latin typeface="Arial"/>
                          <a:cs typeface="Arial"/>
                        </a:rPr>
                        <a:t>AMENDED and MOVED</a:t>
                      </a:r>
                    </a:p>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100" b="0" i="0" u="none" strike="noStrike" cap="none" normalizeH="0" baseline="0" dirty="0">
                          <a:ln>
                            <a:noFill/>
                          </a:ln>
                          <a:solidFill>
                            <a:srgbClr val="42B0BC"/>
                          </a:solidFill>
                          <a:effectLst/>
                          <a:latin typeface="Arial"/>
                          <a:cs typeface="Arial"/>
                        </a:rPr>
                        <a:t>2.10 ensure technology and simulation opportunities are used effectively and proportionately across the curriculum to support supervision, learning and assessment</a:t>
                      </a:r>
                    </a:p>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100" b="0" i="0" u="none" strike="noStrike" cap="none" normalizeH="0" baseline="0" dirty="0">
                        <a:ln>
                          <a:noFill/>
                        </a:ln>
                        <a:solidFill>
                          <a:srgbClr val="42B0BC"/>
                        </a:solidFill>
                        <a:effectLst/>
                        <a:latin typeface="Arial"/>
                        <a:cs typeface="Arial"/>
                      </a:endParaRPr>
                    </a:p>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100" b="0" i="0" u="none" strike="noStrike" cap="none" normalizeH="0" baseline="0" dirty="0">
                          <a:ln>
                            <a:noFill/>
                          </a:ln>
                          <a:solidFill>
                            <a:srgbClr val="42B0BC"/>
                          </a:solidFill>
                          <a:effectLst/>
                          <a:latin typeface="Arial"/>
                          <a:cs typeface="Arial"/>
                        </a:rPr>
                        <a:t>NEW</a:t>
                      </a:r>
                    </a:p>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100" b="0" i="0" u="none" strike="noStrike" cap="none" normalizeH="0" baseline="0" dirty="0">
                          <a:ln>
                            <a:noFill/>
                          </a:ln>
                          <a:solidFill>
                            <a:srgbClr val="42B0BC"/>
                          </a:solidFill>
                          <a:effectLst/>
                          <a:latin typeface="Arial"/>
                          <a:cs typeface="Arial"/>
                        </a:rPr>
                        <a:t>3.4 provide no less than 2,300 practice learning hours, of which a maximum of 600 hours can be simulated practice learning </a:t>
                      </a:r>
                    </a:p>
                  </a:txBody>
                  <a:tcPr marL="51434" marR="51300" marT="51302" marB="51302"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2837629163"/>
                  </a:ext>
                </a:extLst>
              </a:tr>
            </a:tbl>
          </a:graphicData>
        </a:graphic>
      </p:graphicFrame>
    </p:spTree>
    <p:extLst>
      <p:ext uri="{BB962C8B-B14F-4D97-AF65-F5344CB8AC3E}">
        <p14:creationId xmlns:p14="http://schemas.microsoft.com/office/powerpoint/2010/main" val="1409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C6E-CE63-4597-9269-3C051DA2FF25}"/>
              </a:ext>
            </a:extLst>
          </p:cNvPr>
          <p:cNvSpPr>
            <a:spLocks noGrp="1"/>
          </p:cNvSpPr>
          <p:nvPr>
            <p:ph type="title"/>
          </p:nvPr>
        </p:nvSpPr>
        <p:spPr>
          <a:xfrm>
            <a:off x="441820" y="245865"/>
            <a:ext cx="6138980" cy="1233167"/>
          </a:xfrm>
        </p:spPr>
        <p:txBody>
          <a:bodyPr/>
          <a:lstStyle/>
          <a:p>
            <a:r>
              <a:rPr lang="en-GB" dirty="0"/>
              <a:t>Amendments to other standards related to simulation</a:t>
            </a:r>
          </a:p>
        </p:txBody>
      </p:sp>
      <p:sp>
        <p:nvSpPr>
          <p:cNvPr id="9" name="Slide Number Placeholder 4">
            <a:extLst>
              <a:ext uri="{FF2B5EF4-FFF2-40B4-BE49-F238E27FC236}">
                <a16:creationId xmlns:a16="http://schemas.microsoft.com/office/drawing/2014/main" id="{05F7753A-3186-4CF2-830A-2DAC2A1654B0}"/>
              </a:ext>
            </a:extLst>
          </p:cNvPr>
          <p:cNvSpPr txBox="1">
            <a:spLocks/>
          </p:cNvSpPr>
          <p:nvPr/>
        </p:nvSpPr>
        <p:spPr bwMode="auto">
          <a:xfrm>
            <a:off x="8178404" y="4813697"/>
            <a:ext cx="383381" cy="13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r" defTabSz="606425" rtl="0" eaLnBrk="1" latinLnBrk="0" hangingPunct="1">
              <a:lnSpc>
                <a:spcPts val="800"/>
              </a:lnSpc>
              <a:defRPr sz="1000" b="1" kern="1200">
                <a:solidFill>
                  <a:schemeClr val="tx1"/>
                </a:solidFill>
                <a:latin typeface="Arial" panose="020B0604020202020204" pitchFamily="34" charset="0"/>
                <a:ea typeface="+mn-ea"/>
                <a:cs typeface="+mn-cs"/>
              </a:defRPr>
            </a:lvl1pPr>
            <a:lvl2pPr marL="989013" indent="-379413" algn="l" defTabSz="606425" rtl="0" eaLnBrk="1" latinLnBrk="0" hangingPunct="1">
              <a:defRPr sz="1800" kern="1200">
                <a:solidFill>
                  <a:schemeClr val="tx1"/>
                </a:solidFill>
                <a:latin typeface="Arial" panose="020B0604020202020204" pitchFamily="34" charset="0"/>
                <a:ea typeface="+mn-ea"/>
                <a:cs typeface="+mn-cs"/>
              </a:defRPr>
            </a:lvl2pPr>
            <a:lvl3pPr marL="1522413" indent="-303213" algn="l" defTabSz="606425" rtl="0" eaLnBrk="1" latinLnBrk="0" hangingPunct="1">
              <a:defRPr sz="1800" kern="1200">
                <a:solidFill>
                  <a:schemeClr val="tx1"/>
                </a:solidFill>
                <a:latin typeface="Arial" panose="020B0604020202020204" pitchFamily="34" charset="0"/>
                <a:ea typeface="+mn-ea"/>
                <a:cs typeface="+mn-cs"/>
              </a:defRPr>
            </a:lvl3pPr>
            <a:lvl4pPr marL="2132013" indent="-303213" algn="l" defTabSz="606425" rtl="0" eaLnBrk="1" latinLnBrk="0" hangingPunct="1">
              <a:defRPr sz="1800" kern="1200">
                <a:solidFill>
                  <a:schemeClr val="tx1"/>
                </a:solidFill>
                <a:latin typeface="Arial" panose="020B0604020202020204" pitchFamily="34" charset="0"/>
                <a:ea typeface="+mn-ea"/>
                <a:cs typeface="+mn-cs"/>
              </a:defRPr>
            </a:lvl4pPr>
            <a:lvl5pPr marL="2741613" indent="-303213" algn="l" defTabSz="606425" rtl="0" eaLnBrk="1" latinLnBrk="0" hangingPunct="1">
              <a:defRPr sz="1800" kern="1200">
                <a:solidFill>
                  <a:schemeClr val="tx1"/>
                </a:solidFill>
                <a:latin typeface="Arial" panose="020B0604020202020204" pitchFamily="34" charset="0"/>
                <a:ea typeface="+mn-ea"/>
                <a:cs typeface="+mn-cs"/>
              </a:defRPr>
            </a:lvl5pPr>
            <a:lvl6pPr marL="31988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36560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41132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45704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defTabSz="454819">
              <a:lnSpc>
                <a:spcPts val="600"/>
              </a:lnSpc>
              <a:defRPr/>
            </a:pPr>
            <a:fld id="{F86EA704-5F76-4CFE-B43D-4974B315D4EA}" type="slidenum">
              <a:rPr lang="en-US" altLang="en-US" sz="750">
                <a:solidFill>
                  <a:srgbClr val="FFFFFF"/>
                </a:solidFill>
              </a:rPr>
              <a:pPr defTabSz="454819">
                <a:lnSpc>
                  <a:spcPts val="600"/>
                </a:lnSpc>
                <a:defRPr/>
              </a:pPr>
              <a:t>8</a:t>
            </a:fld>
            <a:endParaRPr lang="en-US" altLang="en-US" sz="750" dirty="0">
              <a:solidFill>
                <a:srgbClr val="FFFFFF"/>
              </a:solidFill>
            </a:endParaRPr>
          </a:p>
        </p:txBody>
      </p:sp>
      <p:graphicFrame>
        <p:nvGraphicFramePr>
          <p:cNvPr id="10" name="Table 9">
            <a:extLst>
              <a:ext uri="{FF2B5EF4-FFF2-40B4-BE49-F238E27FC236}">
                <a16:creationId xmlns:a16="http://schemas.microsoft.com/office/drawing/2014/main" id="{22EFCFBB-C126-43F7-AA1E-63F26836956C}"/>
              </a:ext>
            </a:extLst>
          </p:cNvPr>
          <p:cNvGraphicFramePr>
            <a:graphicFrameLocks noGrp="1"/>
          </p:cNvGraphicFramePr>
          <p:nvPr>
            <p:extLst>
              <p:ext uri="{D42A27DB-BD31-4B8C-83A1-F6EECF244321}">
                <p14:modId xmlns:p14="http://schemas.microsoft.com/office/powerpoint/2010/main" val="3537261834"/>
              </p:ext>
            </p:extLst>
          </p:nvPr>
        </p:nvGraphicFramePr>
        <p:xfrm>
          <a:off x="407202" y="1314352"/>
          <a:ext cx="8413445" cy="3247202"/>
        </p:xfrm>
        <a:graphic>
          <a:graphicData uri="http://schemas.openxmlformats.org/drawingml/2006/table">
            <a:tbl>
              <a:tblPr/>
              <a:tblGrid>
                <a:gridCol w="1350743">
                  <a:extLst>
                    <a:ext uri="{9D8B030D-6E8A-4147-A177-3AD203B41FA5}">
                      <a16:colId xmlns:a16="http://schemas.microsoft.com/office/drawing/2014/main" val="20001"/>
                    </a:ext>
                  </a:extLst>
                </a:gridCol>
                <a:gridCol w="3398851">
                  <a:extLst>
                    <a:ext uri="{9D8B030D-6E8A-4147-A177-3AD203B41FA5}">
                      <a16:colId xmlns:a16="http://schemas.microsoft.com/office/drawing/2014/main" val="20002"/>
                    </a:ext>
                  </a:extLst>
                </a:gridCol>
                <a:gridCol w="3663851">
                  <a:extLst>
                    <a:ext uri="{9D8B030D-6E8A-4147-A177-3AD203B41FA5}">
                      <a16:colId xmlns:a16="http://schemas.microsoft.com/office/drawing/2014/main" val="20003"/>
                    </a:ext>
                  </a:extLst>
                </a:gridCol>
              </a:tblGrid>
              <a:tr h="288887">
                <a:tc>
                  <a:txBody>
                    <a:bodyPr/>
                    <a:lstStyle>
                      <a:lvl1pPr marL="0" algn="l" defTabSz="609585"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09585"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09585" rtl="0" eaLnBrk="1" latinLnBrk="0" hangingPunct="1">
                        <a:lnSpc>
                          <a:spcPct val="90000"/>
                        </a:lnSpc>
                        <a:spcBef>
                          <a:spcPts val="500"/>
                        </a:spcBef>
                        <a:buFont typeface="Arial" panose="020B0604020202020204" pitchFamily="34" charset="0"/>
                        <a:defRPr sz="2400" kern="1200">
                          <a:solidFill>
                            <a:schemeClr val="tx1"/>
                          </a:solidFill>
                          <a:latin typeface="Calibri" panose="020F0502020204030204" pitchFamily="34" charset="0"/>
                        </a:defRPr>
                      </a:lvl3pPr>
                      <a:lvl4pPr marL="16002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a:cs typeface="Arial"/>
                        </a:rPr>
                        <a:t>Standards</a:t>
                      </a:r>
                    </a:p>
                  </a:txBody>
                  <a:tcPr marL="54011" marR="54011" marT="53988" marB="53988"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defRPr sz="2400" kern="1200">
                          <a:solidFill>
                            <a:schemeClr val="tx1"/>
                          </a:solidFill>
                          <a:latin typeface="Calibri"/>
                        </a:defRPr>
                      </a:lvl1pPr>
                      <a:lvl2pPr marL="609585" algn="l" defTabSz="609585" rtl="0" eaLnBrk="1" latinLnBrk="0" hangingPunct="1">
                        <a:defRPr sz="2400" kern="1200">
                          <a:solidFill>
                            <a:schemeClr val="tx1"/>
                          </a:solidFill>
                          <a:latin typeface="Calibri"/>
                        </a:defRPr>
                      </a:lvl2pPr>
                      <a:lvl3pPr marL="1219170" algn="l" defTabSz="609585" rtl="0" eaLnBrk="1" latinLnBrk="0" hangingPunct="1">
                        <a:defRPr sz="2400" kern="1200">
                          <a:solidFill>
                            <a:schemeClr val="tx1"/>
                          </a:solidFill>
                          <a:latin typeface="Calibri"/>
                        </a:defRPr>
                      </a:lvl3pPr>
                      <a:lvl4pPr marL="1828754" algn="l" defTabSz="609585" rtl="0" eaLnBrk="1" latinLnBrk="0" hangingPunct="1">
                        <a:defRPr sz="2400" kern="1200">
                          <a:solidFill>
                            <a:schemeClr val="tx1"/>
                          </a:solidFill>
                          <a:latin typeface="Calibri"/>
                        </a:defRPr>
                      </a:lvl4pPr>
                      <a:lvl5pPr marL="2438339" algn="l" defTabSz="609585" rtl="0" eaLnBrk="1" latinLnBrk="0" hangingPunct="1">
                        <a:defRPr sz="2400" kern="1200">
                          <a:solidFill>
                            <a:schemeClr val="tx1"/>
                          </a:solidFill>
                          <a:latin typeface="Calibri"/>
                        </a:defRPr>
                      </a:lvl5pPr>
                      <a:lvl6pPr marL="3047924" algn="l" defTabSz="609585" rtl="0" eaLnBrk="1" latinLnBrk="0" hangingPunct="1">
                        <a:defRPr sz="2400" kern="1200">
                          <a:solidFill>
                            <a:schemeClr val="tx1"/>
                          </a:solidFill>
                          <a:latin typeface="Calibri"/>
                        </a:defRPr>
                      </a:lvl6pPr>
                      <a:lvl7pPr marL="3657509" algn="l" defTabSz="609585" rtl="0" eaLnBrk="1" latinLnBrk="0" hangingPunct="1">
                        <a:defRPr sz="2400" kern="1200">
                          <a:solidFill>
                            <a:schemeClr val="tx1"/>
                          </a:solidFill>
                          <a:latin typeface="Calibri"/>
                        </a:defRPr>
                      </a:lvl7pPr>
                      <a:lvl8pPr marL="4267093" algn="l" defTabSz="609585" rtl="0" eaLnBrk="1" latinLnBrk="0" hangingPunct="1">
                        <a:defRPr sz="2400" kern="1200">
                          <a:solidFill>
                            <a:schemeClr val="tx1"/>
                          </a:solidFill>
                          <a:latin typeface="Calibri"/>
                        </a:defRPr>
                      </a:lvl8pPr>
                      <a:lvl9pPr marL="4876678" algn="l" defTabSz="609585" rtl="0" eaLnBrk="1" latinLnBrk="0" hangingPunct="1">
                        <a:defRPr sz="2400" kern="1200">
                          <a:solidFill>
                            <a:schemeClr val="tx1"/>
                          </a:solidFill>
                          <a:latin typeface="Calibri"/>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Current standard</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09585"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4pPr>
                      <a:lvl5pPr marL="20574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5pPr>
                      <a:lvl6pPr marL="25146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6pPr>
                      <a:lvl7pPr marL="29718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7pPr>
                      <a:lvl8pPr marL="34290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8pPr>
                      <a:lvl9pPr marL="38862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Deleted, amended or new standard</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86105">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GB" altLang="en-US" sz="1100" b="0"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Part 3: Standards for pre-registration </a:t>
                      </a:r>
                      <a:r>
                        <a:rPr kumimoji="0" lang="en-GB" altLang="en-US" sz="1100" b="1"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nursing associate </a:t>
                      </a:r>
                      <a:r>
                        <a:rPr kumimoji="0" lang="en-GB" altLang="en-US" sz="1100" b="0"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programmes</a:t>
                      </a:r>
                      <a:endParaRPr kumimoji="0" lang="en-GB" altLang="en-US" sz="1100" b="1" i="0" u="none" strike="noStrike" kern="1200" cap="none" spc="0" normalizeH="0" baseline="0" noProof="0" dirty="0">
                        <a:ln>
                          <a:noFill/>
                        </a:ln>
                        <a:solidFill>
                          <a:srgbClr val="005961"/>
                        </a:solidFill>
                        <a:effectLst/>
                        <a:uLnTx/>
                        <a:uFillTx/>
                        <a:latin typeface="Arial"/>
                        <a:ea typeface="Calibri" panose="020F0502020204030204" pitchFamily="34" charset="0"/>
                        <a:cs typeface="Arial"/>
                      </a:endParaRPr>
                    </a:p>
                  </a:txBody>
                  <a:tcPr marL="54011" marR="54011" marT="53981" marB="53981"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a:lnSpc>
                          <a:spcPct val="100000"/>
                        </a:lnSpc>
                        <a:spcBef>
                          <a:spcPct val="0"/>
                        </a:spcBef>
                        <a:spcAft>
                          <a:spcPct val="0"/>
                        </a:spcAft>
                        <a:buClrTx/>
                        <a:buSzTx/>
                        <a:buFont typeface="Arial" panose="020B0604020202020204" pitchFamily="34" charset="0"/>
                        <a:buNone/>
                      </a:pPr>
                      <a:r>
                        <a:rPr lang="en-US" altLang="en-US" sz="1100" b="0" i="0" u="none" strike="noStrike" cap="none" normalizeH="0" baseline="0" dirty="0">
                          <a:ln>
                            <a:noFill/>
                          </a:ln>
                          <a:solidFill>
                            <a:schemeClr val="accent1"/>
                          </a:solidFill>
                          <a:effectLst/>
                          <a:latin typeface="Arial" panose="020B0604020202020204" pitchFamily="34" charset="0"/>
                          <a:cs typeface="Arial" panose="020B0604020202020204" pitchFamily="34" charset="0"/>
                        </a:rPr>
                        <a:t>3.3 technology enhanced and simulation-based learning opportunities are used effectively and proportionately to support learning and assessment and pre-registration nursing programmes leading to registration in the adult </a:t>
                      </a:r>
                    </a:p>
                  </a:txBody>
                  <a:tcPr marL="54011" marR="51300" marT="51302" marB="51302"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1100" b="0" i="0" u="none" strike="noStrike" cap="none" normalizeH="0" baseline="0" noProof="0" dirty="0">
                          <a:ln>
                            <a:noFill/>
                          </a:ln>
                          <a:solidFill>
                            <a:srgbClr val="42B0BC"/>
                          </a:solidFill>
                          <a:effectLst/>
                          <a:latin typeface="Arial"/>
                        </a:rPr>
                        <a:t>AMENDED and MOVED to align with nursing</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1100" b="0" i="0" u="none" strike="noStrike" cap="none" normalizeH="0" baseline="0" noProof="0" dirty="0">
                          <a:ln>
                            <a:noFill/>
                          </a:ln>
                          <a:solidFill>
                            <a:srgbClr val="42B0BC"/>
                          </a:solidFill>
                          <a:effectLst/>
                          <a:latin typeface="Arial"/>
                        </a:rPr>
                        <a:t>2.8 ensure technology and simulation opportunities are used effectively and proportionately across the curriculum to support supervision, learning and assessment</a:t>
                      </a:r>
                    </a:p>
                  </a:txBody>
                  <a:tcPr marL="51434" marR="51300" marT="51302" marB="51302"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3681575338"/>
                  </a:ext>
                </a:extLst>
              </a:tr>
              <a:tr h="986105">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GB" altLang="en-US" sz="1100" b="0"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Part 3: Standards for </a:t>
                      </a:r>
                      <a:r>
                        <a:rPr kumimoji="0" lang="en-GB" altLang="en-US" sz="1100" b="1"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prescribing </a:t>
                      </a:r>
                      <a:r>
                        <a:rPr kumimoji="0" lang="en-GB" altLang="en-US" sz="1100" b="0" i="0" u="none" strike="noStrike" kern="1200" cap="none" spc="0" normalizeH="0" baseline="0" noProof="0" dirty="0">
                          <a:ln>
                            <a:noFill/>
                          </a:ln>
                          <a:solidFill>
                            <a:srgbClr val="005961"/>
                          </a:solidFill>
                          <a:effectLst/>
                          <a:uLnTx/>
                          <a:uFillTx/>
                          <a:latin typeface="Arial"/>
                          <a:ea typeface="Calibri" panose="020F0502020204030204" pitchFamily="34" charset="0"/>
                          <a:cs typeface="Arial"/>
                        </a:rPr>
                        <a:t>programmes</a:t>
                      </a:r>
                      <a:endParaRPr kumimoji="0" lang="en-GB" altLang="en-US" sz="1100" b="1" i="0" u="none" strike="noStrike" kern="1200" cap="none" spc="0" normalizeH="0" baseline="0" noProof="0" dirty="0">
                        <a:ln>
                          <a:noFill/>
                        </a:ln>
                        <a:solidFill>
                          <a:srgbClr val="005961"/>
                        </a:solidFill>
                        <a:effectLst/>
                        <a:uLnTx/>
                        <a:uFillTx/>
                        <a:latin typeface="Arial"/>
                        <a:ea typeface="Calibri" panose="020F0502020204030204" pitchFamily="34" charset="0"/>
                        <a:cs typeface="Arial"/>
                      </a:endParaRPr>
                    </a:p>
                  </a:txBody>
                  <a:tcPr marL="54011" marR="54011" marT="53981" marB="53981"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defTabSz="609585"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rPr>
                        <a:t>3.3 technology enhanced and simulation-based learning opportunities are used effectively and proportionately to support learning and assessment and pre-registration nursing programmes leading to registration in the adult </a:t>
                      </a:r>
                    </a:p>
                  </a:txBody>
                  <a:tcPr marL="54011" marR="51300" marT="51302" marB="51302"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2B0BC"/>
                          </a:solidFill>
                          <a:effectLst/>
                          <a:uLnTx/>
                          <a:uFillTx/>
                          <a:latin typeface="Arial"/>
                          <a:ea typeface="+mn-ea"/>
                          <a:cs typeface="+mn-cs"/>
                        </a:rPr>
                        <a:t>AMENDED and MOVED to align with nursing</a:t>
                      </a: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2B0BC"/>
                          </a:solidFill>
                          <a:effectLst/>
                          <a:uLnTx/>
                          <a:uFillTx/>
                          <a:latin typeface="Arial"/>
                          <a:ea typeface="+mn-ea"/>
                          <a:cs typeface="+mn-cs"/>
                        </a:rPr>
                        <a:t>2.6 ensure technology and simulation opportunities are used effectively and proportionately across the curriculum to support supervision, learning and assessment</a:t>
                      </a:r>
                    </a:p>
                  </a:txBody>
                  <a:tcPr marL="51434" marR="51300" marT="51302" marB="51302"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2424178651"/>
                  </a:ext>
                </a:extLst>
              </a:tr>
              <a:tr h="986105">
                <a:tc>
                  <a:txBody>
                    <a:bodyPr/>
                    <a:lstStyle>
                      <a:lvl1pPr marL="0" algn="l" defTabSz="457200" rtl="0" eaLnBrk="1" latinLnBrk="0" hangingPunct="1">
                        <a:lnSpc>
                          <a:spcPct val="90000"/>
                        </a:lnSpc>
                        <a:spcBef>
                          <a:spcPts val="1000"/>
                        </a:spcBef>
                        <a:buFont typeface="Arial" panose="020B0604020202020204" pitchFamily="34" charset="0"/>
                        <a:tabLst>
                          <a:tab pos="457200" algn="l"/>
                        </a:tabLst>
                        <a:defRPr sz="2400" kern="1200">
                          <a:solidFill>
                            <a:schemeClr val="tx1"/>
                          </a:solidFill>
                          <a:latin typeface="Calibri" panose="020F0502020204030204" pitchFamily="34" charset="0"/>
                        </a:defRPr>
                      </a:lvl1pPr>
                      <a:lvl2pPr marL="742950" indent="-285750" algn="l" defTabSz="457200" rtl="0" eaLnBrk="1" latinLnBrk="0" hangingPunct="1">
                        <a:lnSpc>
                          <a:spcPct val="90000"/>
                        </a:lnSpc>
                        <a:spcBef>
                          <a:spcPts val="500"/>
                        </a:spcBef>
                        <a:buFont typeface="Arial" panose="020B0604020202020204" pitchFamily="34" charset="0"/>
                        <a:tabLst>
                          <a:tab pos="457200" algn="l"/>
                        </a:tabLst>
                        <a:defRPr sz="2000" kern="1200">
                          <a:solidFill>
                            <a:schemeClr val="tx1"/>
                          </a:solidFill>
                          <a:latin typeface="Calibri" panose="020F0502020204030204" pitchFamily="34" charset="0"/>
                        </a:defRPr>
                      </a:lvl2pPr>
                      <a:lvl3pPr marL="1143000" indent="-228600" algn="l" defTabSz="457200" rtl="0" eaLnBrk="1" latinLnBrk="0" hangingPunct="1">
                        <a:lnSpc>
                          <a:spcPct val="90000"/>
                        </a:lnSpc>
                        <a:spcBef>
                          <a:spcPts val="500"/>
                        </a:spcBef>
                        <a:buFont typeface="Arial" panose="020B0604020202020204" pitchFamily="34" charset="0"/>
                        <a:tabLst>
                          <a:tab pos="457200" algn="l"/>
                        </a:tabLst>
                        <a:defRPr sz="2400" kern="1200">
                          <a:solidFill>
                            <a:schemeClr val="tx1"/>
                          </a:solidFill>
                          <a:latin typeface="Calibri" panose="020F0502020204030204" pitchFamily="34" charset="0"/>
                        </a:defRPr>
                      </a:lvl3pPr>
                      <a:lvl4pPr marL="16002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4pPr>
                      <a:lvl5pPr marL="20574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pP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Part 3: Standards for </a:t>
                      </a:r>
                      <a:r>
                        <a:rPr kumimoji="0" lang="en-GB" altLang="en-US" sz="1100" b="1" i="0" u="none" strike="noStrike" cap="none" normalizeH="0" baseline="0" dirty="0">
                          <a:ln>
                            <a:noFill/>
                          </a:ln>
                          <a:solidFill>
                            <a:schemeClr val="accent1"/>
                          </a:solidFill>
                          <a:effectLst/>
                          <a:latin typeface="Arial"/>
                          <a:ea typeface="Calibri" panose="020F0502020204030204" pitchFamily="34" charset="0"/>
                          <a:cs typeface="Arial"/>
                        </a:rPr>
                        <a:t>return to practice p</a:t>
                      </a: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rogrammes</a:t>
                      </a:r>
                      <a:endParaRPr kumimoji="0" lang="en-GB" altLang="en-US" sz="1100" b="1" i="0" u="none" strike="noStrike" cap="none" normalizeH="0" baseline="0" dirty="0">
                        <a:ln>
                          <a:noFill/>
                        </a:ln>
                        <a:solidFill>
                          <a:schemeClr val="accent1"/>
                        </a:solidFill>
                        <a:effectLst/>
                        <a:latin typeface="Arial"/>
                        <a:ea typeface="Calibri" panose="020F0502020204030204" pitchFamily="34" charset="0"/>
                        <a:cs typeface="Arial"/>
                      </a:endParaRPr>
                    </a:p>
                  </a:txBody>
                  <a:tcPr marL="54011" marR="54011" marT="53981" marB="53981"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171450" indent="-171450" algn="l" defTabSz="457200" rtl="0" eaLnBrk="1" latinLnBrk="0" hangingPunct="1">
                        <a:lnSpc>
                          <a:spcPct val="90000"/>
                        </a:lnSpc>
                        <a:spcBef>
                          <a:spcPts val="1000"/>
                        </a:spcBef>
                        <a:buFont typeface="Arial" panose="020B0604020202020204" pitchFamily="34" charset="0"/>
                        <a:tabLst>
                          <a:tab pos="457200" algn="l"/>
                        </a:tabLst>
                        <a:defRPr sz="2400" kern="1200">
                          <a:solidFill>
                            <a:schemeClr val="tx1"/>
                          </a:solidFill>
                          <a:latin typeface="Calibri" panose="020F0502020204030204" pitchFamily="34" charset="0"/>
                        </a:defRPr>
                      </a:lvl1pPr>
                      <a:lvl2pPr marL="742950" indent="-285750" algn="l" defTabSz="457200" rtl="0" eaLnBrk="1" latinLnBrk="0" hangingPunct="1">
                        <a:lnSpc>
                          <a:spcPct val="90000"/>
                        </a:lnSpc>
                        <a:spcBef>
                          <a:spcPts val="500"/>
                        </a:spcBef>
                        <a:buFont typeface="Arial" panose="020B0604020202020204" pitchFamily="34" charset="0"/>
                        <a:tabLst>
                          <a:tab pos="457200" algn="l"/>
                        </a:tabLst>
                        <a:defRPr sz="2000" kern="1200">
                          <a:solidFill>
                            <a:schemeClr val="tx1"/>
                          </a:solidFill>
                          <a:latin typeface="Calibri" panose="020F0502020204030204" pitchFamily="34" charset="0"/>
                        </a:defRPr>
                      </a:lvl2pPr>
                      <a:lvl3pPr marL="1143000" indent="-228600" algn="l" defTabSz="457200" rtl="0" eaLnBrk="1" latinLnBrk="0" hangingPunct="1">
                        <a:lnSpc>
                          <a:spcPct val="90000"/>
                        </a:lnSpc>
                        <a:spcBef>
                          <a:spcPts val="500"/>
                        </a:spcBef>
                        <a:buFont typeface="Arial" panose="020B0604020202020204" pitchFamily="34" charset="0"/>
                        <a:tabLst>
                          <a:tab pos="457200" algn="l"/>
                        </a:tabLst>
                        <a:defRPr sz="2400" kern="1200">
                          <a:solidFill>
                            <a:schemeClr val="tx1"/>
                          </a:solidFill>
                          <a:latin typeface="Calibri" panose="020F0502020204030204" pitchFamily="34" charset="0"/>
                        </a:defRPr>
                      </a:lvl3pPr>
                      <a:lvl4pPr marL="16002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4pPr>
                      <a:lvl5pPr marL="20574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9pPr>
                    </a:lstStyle>
                    <a:p>
                      <a:pPr marL="0" marR="0" lvl="0" indent="0" algn="l" defTabSz="609585"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rPr>
                        <a:t>3.4 technology enhanced and simulation-based learning opportunities are used effectively and proportionately to support learning and assessment and pre-registration nursing programmes leading to registration in the adult </a:t>
                      </a:r>
                    </a:p>
                  </a:txBody>
                  <a:tcPr marL="54011" marR="51300" marT="51302" marB="51302"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171450" indent="-171450" algn="l" defTabSz="608013"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08013"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08013" rtl="0" eaLnBrk="1" latinLnBrk="0" hangingPunct="1">
                        <a:lnSpc>
                          <a:spcPct val="90000"/>
                        </a:lnSpc>
                        <a:spcBef>
                          <a:spcPts val="500"/>
                        </a:spcBef>
                        <a:buFont typeface="Arial" panose="020B0604020202020204" pitchFamily="34" charset="0"/>
                        <a:defRPr sz="2400" kern="1200">
                          <a:solidFill>
                            <a:schemeClr val="tx1"/>
                          </a:solidFill>
                          <a:latin typeface="Calibri" panose="020F0502020204030204" pitchFamily="34" charset="0"/>
                        </a:defRPr>
                      </a:lvl3pPr>
                      <a:lvl4pPr marL="1600200" indent="-228600" algn="l" defTabSz="608013"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08013"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2B0BC"/>
                          </a:solidFill>
                          <a:effectLst/>
                          <a:uLnTx/>
                          <a:uFillTx/>
                          <a:latin typeface="Arial"/>
                          <a:ea typeface="+mn-ea"/>
                          <a:cs typeface="+mn-cs"/>
                        </a:rPr>
                        <a:t>AMENDED and MOVED to align with nursing</a:t>
                      </a: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2B0BC"/>
                          </a:solidFill>
                          <a:effectLst/>
                          <a:uLnTx/>
                          <a:uFillTx/>
                          <a:latin typeface="Arial"/>
                          <a:ea typeface="+mn-ea"/>
                          <a:cs typeface="+mn-cs"/>
                        </a:rPr>
                        <a:t>2.11 ensure technology and simulation opportunities are used effectively and proportionately across the curriculum to support supervision, learning and assessment</a:t>
                      </a:r>
                    </a:p>
                  </a:txBody>
                  <a:tcPr marL="51434" marR="51300" marT="51302" marB="51302"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151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C6E-CE63-4597-9269-3C051DA2FF25}"/>
              </a:ext>
            </a:extLst>
          </p:cNvPr>
          <p:cNvSpPr>
            <a:spLocks noGrp="1"/>
          </p:cNvSpPr>
          <p:nvPr>
            <p:ph type="title"/>
          </p:nvPr>
        </p:nvSpPr>
        <p:spPr>
          <a:xfrm>
            <a:off x="343979" y="519440"/>
            <a:ext cx="7033401" cy="935981"/>
          </a:xfrm>
        </p:spPr>
        <p:txBody>
          <a:bodyPr/>
          <a:lstStyle/>
          <a:p>
            <a:r>
              <a:rPr lang="en-GB" dirty="0">
                <a:solidFill>
                  <a:srgbClr val="007396"/>
                </a:solidFill>
              </a:rPr>
              <a:t>New glossary definition for all programme standards and framework</a:t>
            </a:r>
          </a:p>
        </p:txBody>
      </p:sp>
      <p:sp>
        <p:nvSpPr>
          <p:cNvPr id="9" name="Slide Number Placeholder 4">
            <a:extLst>
              <a:ext uri="{FF2B5EF4-FFF2-40B4-BE49-F238E27FC236}">
                <a16:creationId xmlns:a16="http://schemas.microsoft.com/office/drawing/2014/main" id="{05F7753A-3186-4CF2-830A-2DAC2A1654B0}"/>
              </a:ext>
            </a:extLst>
          </p:cNvPr>
          <p:cNvSpPr txBox="1">
            <a:spLocks/>
          </p:cNvSpPr>
          <p:nvPr/>
        </p:nvSpPr>
        <p:spPr bwMode="auto">
          <a:xfrm>
            <a:off x="8178404" y="4813697"/>
            <a:ext cx="383381" cy="13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r" defTabSz="606425" rtl="0" eaLnBrk="1" latinLnBrk="0" hangingPunct="1">
              <a:lnSpc>
                <a:spcPts val="800"/>
              </a:lnSpc>
              <a:defRPr sz="1000" b="1" kern="1200">
                <a:solidFill>
                  <a:schemeClr val="tx1"/>
                </a:solidFill>
                <a:latin typeface="Arial" panose="020B0604020202020204" pitchFamily="34" charset="0"/>
                <a:ea typeface="+mn-ea"/>
                <a:cs typeface="+mn-cs"/>
              </a:defRPr>
            </a:lvl1pPr>
            <a:lvl2pPr marL="989013" indent="-379413" algn="l" defTabSz="606425" rtl="0" eaLnBrk="1" latinLnBrk="0" hangingPunct="1">
              <a:defRPr sz="1800" kern="1200">
                <a:solidFill>
                  <a:schemeClr val="tx1"/>
                </a:solidFill>
                <a:latin typeface="Arial" panose="020B0604020202020204" pitchFamily="34" charset="0"/>
                <a:ea typeface="+mn-ea"/>
                <a:cs typeface="+mn-cs"/>
              </a:defRPr>
            </a:lvl2pPr>
            <a:lvl3pPr marL="1522413" indent="-303213" algn="l" defTabSz="606425" rtl="0" eaLnBrk="1" latinLnBrk="0" hangingPunct="1">
              <a:defRPr sz="1800" kern="1200">
                <a:solidFill>
                  <a:schemeClr val="tx1"/>
                </a:solidFill>
                <a:latin typeface="Arial" panose="020B0604020202020204" pitchFamily="34" charset="0"/>
                <a:ea typeface="+mn-ea"/>
                <a:cs typeface="+mn-cs"/>
              </a:defRPr>
            </a:lvl3pPr>
            <a:lvl4pPr marL="2132013" indent="-303213" algn="l" defTabSz="606425" rtl="0" eaLnBrk="1" latinLnBrk="0" hangingPunct="1">
              <a:defRPr sz="1800" kern="1200">
                <a:solidFill>
                  <a:schemeClr val="tx1"/>
                </a:solidFill>
                <a:latin typeface="Arial" panose="020B0604020202020204" pitchFamily="34" charset="0"/>
                <a:ea typeface="+mn-ea"/>
                <a:cs typeface="+mn-cs"/>
              </a:defRPr>
            </a:lvl4pPr>
            <a:lvl5pPr marL="2741613" indent="-303213" algn="l" defTabSz="606425" rtl="0" eaLnBrk="1" latinLnBrk="0" hangingPunct="1">
              <a:defRPr sz="1800" kern="1200">
                <a:solidFill>
                  <a:schemeClr val="tx1"/>
                </a:solidFill>
                <a:latin typeface="Arial" panose="020B0604020202020204" pitchFamily="34" charset="0"/>
                <a:ea typeface="+mn-ea"/>
                <a:cs typeface="+mn-cs"/>
              </a:defRPr>
            </a:lvl5pPr>
            <a:lvl6pPr marL="31988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36560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41132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4570413" indent="-303213" algn="l" defTabSz="606425"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defTabSz="454819">
              <a:lnSpc>
                <a:spcPts val="600"/>
              </a:lnSpc>
              <a:defRPr/>
            </a:pPr>
            <a:fld id="{F86EA704-5F76-4CFE-B43D-4974B315D4EA}" type="slidenum">
              <a:rPr lang="en-US" altLang="en-US" sz="750">
                <a:solidFill>
                  <a:srgbClr val="FFFFFF"/>
                </a:solidFill>
              </a:rPr>
              <a:pPr defTabSz="454819">
                <a:lnSpc>
                  <a:spcPts val="600"/>
                </a:lnSpc>
                <a:defRPr/>
              </a:pPr>
              <a:t>9</a:t>
            </a:fld>
            <a:endParaRPr lang="en-US" altLang="en-US" sz="750" dirty="0">
              <a:solidFill>
                <a:srgbClr val="FFFFFF"/>
              </a:solidFill>
            </a:endParaRPr>
          </a:p>
        </p:txBody>
      </p:sp>
      <p:graphicFrame>
        <p:nvGraphicFramePr>
          <p:cNvPr id="10" name="Table 9">
            <a:extLst>
              <a:ext uri="{FF2B5EF4-FFF2-40B4-BE49-F238E27FC236}">
                <a16:creationId xmlns:a16="http://schemas.microsoft.com/office/drawing/2014/main" id="{22EFCFBB-C126-43F7-AA1E-63F26836956C}"/>
              </a:ext>
            </a:extLst>
          </p:cNvPr>
          <p:cNvGraphicFramePr>
            <a:graphicFrameLocks noGrp="1"/>
          </p:cNvGraphicFramePr>
          <p:nvPr>
            <p:extLst>
              <p:ext uri="{D42A27DB-BD31-4B8C-83A1-F6EECF244321}">
                <p14:modId xmlns:p14="http://schemas.microsoft.com/office/powerpoint/2010/main" val="1967722003"/>
              </p:ext>
            </p:extLst>
          </p:nvPr>
        </p:nvGraphicFramePr>
        <p:xfrm>
          <a:off x="343979" y="2006835"/>
          <a:ext cx="8456044" cy="1994524"/>
        </p:xfrm>
        <a:graphic>
          <a:graphicData uri="http://schemas.openxmlformats.org/drawingml/2006/table">
            <a:tbl>
              <a:tblPr/>
              <a:tblGrid>
                <a:gridCol w="1395444">
                  <a:extLst>
                    <a:ext uri="{9D8B030D-6E8A-4147-A177-3AD203B41FA5}">
                      <a16:colId xmlns:a16="http://schemas.microsoft.com/office/drawing/2014/main" val="20001"/>
                    </a:ext>
                  </a:extLst>
                </a:gridCol>
                <a:gridCol w="2954498">
                  <a:extLst>
                    <a:ext uri="{9D8B030D-6E8A-4147-A177-3AD203B41FA5}">
                      <a16:colId xmlns:a16="http://schemas.microsoft.com/office/drawing/2014/main" val="20002"/>
                    </a:ext>
                  </a:extLst>
                </a:gridCol>
                <a:gridCol w="4106102">
                  <a:extLst>
                    <a:ext uri="{9D8B030D-6E8A-4147-A177-3AD203B41FA5}">
                      <a16:colId xmlns:a16="http://schemas.microsoft.com/office/drawing/2014/main" val="20003"/>
                    </a:ext>
                  </a:extLst>
                </a:gridCol>
              </a:tblGrid>
              <a:tr h="267996">
                <a:tc>
                  <a:txBody>
                    <a:bodyPr/>
                    <a:lstStyle>
                      <a:lvl1pPr marL="0" algn="l" defTabSz="609585"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09585"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09585" rtl="0" eaLnBrk="1" latinLnBrk="0" hangingPunct="1">
                        <a:lnSpc>
                          <a:spcPct val="90000"/>
                        </a:lnSpc>
                        <a:spcBef>
                          <a:spcPts val="500"/>
                        </a:spcBef>
                        <a:buFont typeface="Arial" panose="020B0604020202020204" pitchFamily="34" charset="0"/>
                        <a:defRPr sz="2400" kern="1200">
                          <a:solidFill>
                            <a:schemeClr val="tx1"/>
                          </a:solidFill>
                          <a:latin typeface="Calibri" panose="020F0502020204030204" pitchFamily="34" charset="0"/>
                        </a:defRPr>
                      </a:lvl3pPr>
                      <a:lvl4pPr marL="16002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09585"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09585"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a:cs typeface="Arial"/>
                        </a:rPr>
                        <a:t>Standards</a:t>
                      </a:r>
                    </a:p>
                  </a:txBody>
                  <a:tcPr marL="54011" marR="54011" marT="53988" marB="53988"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defRPr sz="2400" kern="1200">
                          <a:solidFill>
                            <a:schemeClr val="tx1"/>
                          </a:solidFill>
                          <a:latin typeface="Calibri"/>
                        </a:defRPr>
                      </a:lvl1pPr>
                      <a:lvl2pPr marL="609585" algn="l" defTabSz="609585" rtl="0" eaLnBrk="1" latinLnBrk="0" hangingPunct="1">
                        <a:defRPr sz="2400" kern="1200">
                          <a:solidFill>
                            <a:schemeClr val="tx1"/>
                          </a:solidFill>
                          <a:latin typeface="Calibri"/>
                        </a:defRPr>
                      </a:lvl2pPr>
                      <a:lvl3pPr marL="1219170" algn="l" defTabSz="609585" rtl="0" eaLnBrk="1" latinLnBrk="0" hangingPunct="1">
                        <a:defRPr sz="2400" kern="1200">
                          <a:solidFill>
                            <a:schemeClr val="tx1"/>
                          </a:solidFill>
                          <a:latin typeface="Calibri"/>
                        </a:defRPr>
                      </a:lvl3pPr>
                      <a:lvl4pPr marL="1828754" algn="l" defTabSz="609585" rtl="0" eaLnBrk="1" latinLnBrk="0" hangingPunct="1">
                        <a:defRPr sz="2400" kern="1200">
                          <a:solidFill>
                            <a:schemeClr val="tx1"/>
                          </a:solidFill>
                          <a:latin typeface="Calibri"/>
                        </a:defRPr>
                      </a:lvl4pPr>
                      <a:lvl5pPr marL="2438339" algn="l" defTabSz="609585" rtl="0" eaLnBrk="1" latinLnBrk="0" hangingPunct="1">
                        <a:defRPr sz="2400" kern="1200">
                          <a:solidFill>
                            <a:schemeClr val="tx1"/>
                          </a:solidFill>
                          <a:latin typeface="Calibri"/>
                        </a:defRPr>
                      </a:lvl5pPr>
                      <a:lvl6pPr marL="3047924" algn="l" defTabSz="609585" rtl="0" eaLnBrk="1" latinLnBrk="0" hangingPunct="1">
                        <a:defRPr sz="2400" kern="1200">
                          <a:solidFill>
                            <a:schemeClr val="tx1"/>
                          </a:solidFill>
                          <a:latin typeface="Calibri"/>
                        </a:defRPr>
                      </a:lvl6pPr>
                      <a:lvl7pPr marL="3657509" algn="l" defTabSz="609585" rtl="0" eaLnBrk="1" latinLnBrk="0" hangingPunct="1">
                        <a:defRPr sz="2400" kern="1200">
                          <a:solidFill>
                            <a:schemeClr val="tx1"/>
                          </a:solidFill>
                          <a:latin typeface="Calibri"/>
                        </a:defRPr>
                      </a:lvl7pPr>
                      <a:lvl8pPr marL="4267093" algn="l" defTabSz="609585" rtl="0" eaLnBrk="1" latinLnBrk="0" hangingPunct="1">
                        <a:defRPr sz="2400" kern="1200">
                          <a:solidFill>
                            <a:schemeClr val="tx1"/>
                          </a:solidFill>
                          <a:latin typeface="Calibri"/>
                        </a:defRPr>
                      </a:lvl8pPr>
                      <a:lvl9pPr marL="4876678" algn="l" defTabSz="609585" rtl="0" eaLnBrk="1" latinLnBrk="0" hangingPunct="1">
                        <a:defRPr sz="2400" kern="1200">
                          <a:solidFill>
                            <a:schemeClr val="tx1"/>
                          </a:solidFill>
                          <a:latin typeface="Calibri"/>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Current definition</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tc>
                  <a:txBody>
                    <a:bodyPr/>
                    <a:lstStyle>
                      <a:lvl1pPr marL="0" algn="l" defTabSz="609585"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09585"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4pPr>
                      <a:lvl5pPr marL="2057400" indent="-228600" algn="l" defTabSz="609585"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5pPr>
                      <a:lvl6pPr marL="25146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6pPr>
                      <a:lvl7pPr marL="29718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7pPr>
                      <a:lvl8pPr marL="34290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8pPr>
                      <a:lvl9pPr marL="3886200" indent="-228600" algn="l" defTabSz="609585" rtl="0" eaLnBrk="0" fontAlgn="base" latinLnBrk="0" hangingPunct="0">
                        <a:spcBef>
                          <a:spcPct val="20000"/>
                        </a:spcBef>
                        <a:spcAft>
                          <a:spcPct val="0"/>
                        </a:spcAft>
                        <a:buFont typeface="Arial" panose="020B0604020202020204" pitchFamily="34" charset="0"/>
                        <a:defRPr sz="2400" kern="1200">
                          <a:solidFill>
                            <a:schemeClr val="tx1"/>
                          </a:solidFill>
                          <a:latin typeface="Calibri" panose="020F0502020204030204" pitchFamily="34" charset="0"/>
                        </a:defRPr>
                      </a:lvl9pPr>
                    </a:lstStyle>
                    <a:p>
                      <a:pPr marL="0" marR="0" lvl="0" indent="0" algn="ctr" rtl="0">
                        <a:lnSpc>
                          <a:spcPct val="100000"/>
                        </a:lnSpc>
                        <a:spcBef>
                          <a:spcPct val="0"/>
                        </a:spcBef>
                        <a:spcAft>
                          <a:spcPct val="0"/>
                        </a:spcAft>
                        <a:buClrTx/>
                        <a:buSzTx/>
                        <a:buFontTx/>
                        <a:buNone/>
                      </a:pPr>
                      <a:r>
                        <a:rPr kumimoji="0" lang="en-GB" sz="1100" b="1" i="0" u="none" strike="noStrike" cap="none" normalizeH="0" baseline="0" dirty="0">
                          <a:ln>
                            <a:noFill/>
                          </a:ln>
                          <a:solidFill>
                            <a:schemeClr val="bg1"/>
                          </a:solidFill>
                          <a:effectLst/>
                          <a:latin typeface="Arial"/>
                          <a:cs typeface="Arial"/>
                        </a:rPr>
                        <a:t>New definition</a:t>
                      </a:r>
                      <a:endParaRPr kumimoji="0" lang="en-GB" sz="1100" dirty="0"/>
                    </a:p>
                  </a:txBody>
                  <a:tcPr marL="54014" marR="54014" marT="53987" marB="53987" anchor="ctr"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18908">
                <a:tc>
                  <a:txBody>
                    <a:bodyPr/>
                    <a:lstStyle>
                      <a:lvl1pPr marL="0" algn="l" defTabSz="457200" rtl="0" eaLnBrk="1" latinLnBrk="0" hangingPunct="1">
                        <a:lnSpc>
                          <a:spcPct val="90000"/>
                        </a:lnSpc>
                        <a:spcBef>
                          <a:spcPts val="1000"/>
                        </a:spcBef>
                        <a:buFont typeface="Arial" panose="020B0604020202020204" pitchFamily="34" charset="0"/>
                        <a:tabLst>
                          <a:tab pos="457200" algn="l"/>
                        </a:tabLst>
                        <a:defRPr sz="2400" kern="1200">
                          <a:solidFill>
                            <a:schemeClr val="tx1"/>
                          </a:solidFill>
                          <a:latin typeface="Calibri" panose="020F0502020204030204" pitchFamily="34" charset="0"/>
                        </a:defRPr>
                      </a:lvl1pPr>
                      <a:lvl2pPr marL="742950" indent="-285750" algn="l" defTabSz="457200" rtl="0" eaLnBrk="1" latinLnBrk="0" hangingPunct="1">
                        <a:lnSpc>
                          <a:spcPct val="90000"/>
                        </a:lnSpc>
                        <a:spcBef>
                          <a:spcPts val="500"/>
                        </a:spcBef>
                        <a:buFont typeface="Arial" panose="020B0604020202020204" pitchFamily="34" charset="0"/>
                        <a:tabLst>
                          <a:tab pos="457200" algn="l"/>
                        </a:tabLst>
                        <a:defRPr sz="2000" kern="1200">
                          <a:solidFill>
                            <a:schemeClr val="tx1"/>
                          </a:solidFill>
                          <a:latin typeface="Calibri" panose="020F0502020204030204" pitchFamily="34" charset="0"/>
                        </a:defRPr>
                      </a:lvl2pPr>
                      <a:lvl3pPr marL="1143000" indent="-228600" algn="l" defTabSz="457200" rtl="0" eaLnBrk="1" latinLnBrk="0" hangingPunct="1">
                        <a:lnSpc>
                          <a:spcPct val="90000"/>
                        </a:lnSpc>
                        <a:spcBef>
                          <a:spcPts val="500"/>
                        </a:spcBef>
                        <a:buFont typeface="Arial" panose="020B0604020202020204" pitchFamily="34" charset="0"/>
                        <a:tabLst>
                          <a:tab pos="457200" algn="l"/>
                        </a:tabLst>
                        <a:defRPr sz="2400" kern="1200">
                          <a:solidFill>
                            <a:schemeClr val="tx1"/>
                          </a:solidFill>
                          <a:latin typeface="Calibri" panose="020F0502020204030204" pitchFamily="34" charset="0"/>
                        </a:defRPr>
                      </a:lvl3pPr>
                      <a:lvl4pPr marL="16002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4pPr>
                      <a:lvl5pPr marL="20574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GB" altLang="en-US" sz="1100" b="1" i="0" u="sng" strike="noStrike" cap="none" normalizeH="0" baseline="0" dirty="0">
                          <a:ln>
                            <a:noFill/>
                          </a:ln>
                          <a:solidFill>
                            <a:schemeClr val="accent1"/>
                          </a:solidFill>
                          <a:effectLst/>
                          <a:latin typeface="Arial"/>
                          <a:ea typeface="Calibri" panose="020F0502020204030204" pitchFamily="34" charset="0"/>
                          <a:cs typeface="Arial"/>
                        </a:rPr>
                        <a:t>All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Part 3: Programme Standards, and</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rPr>
                        <a:t>Part 1 Standards framework for nursing and midwifery programmes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pPr>
                      <a:endParaRPr kumimoji="0" lang="en-GB" altLang="en-US" sz="1100" b="0" i="0" u="none" strike="noStrike" cap="none" normalizeH="0" baseline="0" dirty="0">
                        <a:ln>
                          <a:noFill/>
                        </a:ln>
                        <a:solidFill>
                          <a:schemeClr val="accent1"/>
                        </a:solidFill>
                        <a:effectLst/>
                        <a:latin typeface="Arial"/>
                        <a:ea typeface="Calibri" panose="020F0502020204030204" pitchFamily="34" charset="0"/>
                        <a:cs typeface="Arial"/>
                      </a:endParaRPr>
                    </a:p>
                  </a:txBody>
                  <a:tcPr marL="54011" marR="54011" marT="53981" marB="53981"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171450" indent="-171450" algn="l" defTabSz="457200" rtl="0" eaLnBrk="1" latinLnBrk="0" hangingPunct="1">
                        <a:lnSpc>
                          <a:spcPct val="90000"/>
                        </a:lnSpc>
                        <a:spcBef>
                          <a:spcPts val="1000"/>
                        </a:spcBef>
                        <a:buFont typeface="Arial" panose="020B0604020202020204" pitchFamily="34" charset="0"/>
                        <a:tabLst>
                          <a:tab pos="457200" algn="l"/>
                        </a:tabLst>
                        <a:defRPr sz="2400" kern="1200">
                          <a:solidFill>
                            <a:schemeClr val="tx1"/>
                          </a:solidFill>
                          <a:latin typeface="Calibri" panose="020F0502020204030204" pitchFamily="34" charset="0"/>
                        </a:defRPr>
                      </a:lvl1pPr>
                      <a:lvl2pPr marL="742950" indent="-285750" algn="l" defTabSz="457200" rtl="0" eaLnBrk="1" latinLnBrk="0" hangingPunct="1">
                        <a:lnSpc>
                          <a:spcPct val="90000"/>
                        </a:lnSpc>
                        <a:spcBef>
                          <a:spcPts val="500"/>
                        </a:spcBef>
                        <a:buFont typeface="Arial" panose="020B0604020202020204" pitchFamily="34" charset="0"/>
                        <a:tabLst>
                          <a:tab pos="457200" algn="l"/>
                        </a:tabLst>
                        <a:defRPr sz="2000" kern="1200">
                          <a:solidFill>
                            <a:schemeClr val="tx1"/>
                          </a:solidFill>
                          <a:latin typeface="Calibri" panose="020F0502020204030204" pitchFamily="34" charset="0"/>
                        </a:defRPr>
                      </a:lvl2pPr>
                      <a:lvl3pPr marL="1143000" indent="-228600" algn="l" defTabSz="457200" rtl="0" eaLnBrk="1" latinLnBrk="0" hangingPunct="1">
                        <a:lnSpc>
                          <a:spcPct val="90000"/>
                        </a:lnSpc>
                        <a:spcBef>
                          <a:spcPts val="500"/>
                        </a:spcBef>
                        <a:buFont typeface="Arial" panose="020B0604020202020204" pitchFamily="34" charset="0"/>
                        <a:tabLst>
                          <a:tab pos="457200" algn="l"/>
                        </a:tabLst>
                        <a:defRPr sz="2400" kern="1200">
                          <a:solidFill>
                            <a:schemeClr val="tx1"/>
                          </a:solidFill>
                          <a:latin typeface="Calibri" panose="020F0502020204030204" pitchFamily="34" charset="0"/>
                        </a:defRPr>
                      </a:lvl3pPr>
                      <a:lvl4pPr marL="16002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4pPr>
                      <a:lvl5pPr marL="2057400" indent="-228600" algn="l" defTabSz="457200" rtl="0" eaLnBrk="1" latinLnBrk="0" hangingPunct="1">
                        <a:lnSpc>
                          <a:spcPct val="90000"/>
                        </a:lnSpc>
                        <a:spcBef>
                          <a:spcPts val="500"/>
                        </a:spcBef>
                        <a:buFont typeface="Arial" panose="020B0604020202020204" pitchFamily="34" charset="0"/>
                        <a:tabLst>
                          <a:tab pos="457200" algn="l"/>
                        </a:tabLst>
                        <a:defRPr sz="1600" kern="1200">
                          <a:solidFill>
                            <a:schemeClr val="tx1"/>
                          </a:solidFill>
                          <a:latin typeface="Calibri" panose="020F050202020403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tabLst>
                          <a:tab pos="457200" algn="l"/>
                        </a:tabLst>
                        <a:defRPr sz="1600" kern="12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lang="en-US" sz="1100" b="1" i="0" dirty="0">
                          <a:solidFill>
                            <a:schemeClr val="accent1"/>
                          </a:solidFill>
                          <a:latin typeface="Arial" panose="020B0604020202020204" pitchFamily="34" charset="0"/>
                          <a:cs typeface="Arial" panose="020B0604020202020204" pitchFamily="34" charset="0"/>
                        </a:rPr>
                        <a:t>Simulation: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lang="en-US" sz="1100" i="0" dirty="0">
                          <a:solidFill>
                            <a:schemeClr val="accent1"/>
                          </a:solidFill>
                          <a:latin typeface="Arial" panose="020B0604020202020204" pitchFamily="34" charset="0"/>
                          <a:cs typeface="Arial" panose="020B0604020202020204" pitchFamily="34" charset="0"/>
                        </a:rPr>
                        <a:t>when used for learning and/or assessment is an artificial representation of a real world practice scenario that supports student development through experiential learning with the opportunity for repetition, feedback, evaluation and reflection. Effective simulation facilitates safety by enhancing knowledge, behaviours and skills</a:t>
                      </a:r>
                    </a:p>
                  </a:txBody>
                  <a:tcPr marL="54011" marR="51300" marT="51302" marB="51302" horzOverflow="overflow">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171450" indent="-171450" algn="l" defTabSz="608013"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08013"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08013" rtl="0" eaLnBrk="1" latinLnBrk="0" hangingPunct="1">
                        <a:lnSpc>
                          <a:spcPct val="90000"/>
                        </a:lnSpc>
                        <a:spcBef>
                          <a:spcPts val="500"/>
                        </a:spcBef>
                        <a:buFont typeface="Arial" panose="020B0604020202020204" pitchFamily="34" charset="0"/>
                        <a:defRPr sz="2400" kern="1200">
                          <a:solidFill>
                            <a:schemeClr val="tx1"/>
                          </a:solidFill>
                          <a:latin typeface="Calibri" panose="020F0502020204030204" pitchFamily="34" charset="0"/>
                        </a:defRPr>
                      </a:lvl3pPr>
                      <a:lvl4pPr marL="1600200" indent="-228600" algn="l" defTabSz="608013"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08013"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08013"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100" b="1" i="0" dirty="0">
                          <a:solidFill>
                            <a:srgbClr val="42B0BC"/>
                          </a:solidFill>
                          <a:latin typeface="Arial" panose="020B0604020202020204" pitchFamily="34" charset="0"/>
                          <a:cs typeface="Arial" panose="020B0604020202020204" pitchFamily="34" charset="0"/>
                        </a:rPr>
                        <a:t>Simulation:</a:t>
                      </a:r>
                    </a:p>
                    <a:p>
                      <a:pPr marL="0" marR="0" lvl="0" indent="0" algn="l" defTabSz="608013"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100" i="0" dirty="0">
                          <a:solidFill>
                            <a:srgbClr val="42B0BC"/>
                          </a:solidFill>
                          <a:latin typeface="Arial" panose="020B0604020202020204" pitchFamily="34" charset="0"/>
                          <a:cs typeface="Arial" panose="020B0604020202020204" pitchFamily="34" charset="0"/>
                        </a:rPr>
                        <a:t>an educational method which uses a variety of modalities to support students in developing their knowledge, behaviours and skills, with the opportunity for repetition, feedback , evaluation and reflection to achieve their programme outcomes and be confirmed as capable of safe and effective practice. </a:t>
                      </a:r>
                    </a:p>
                  </a:txBody>
                  <a:tcPr marL="51434" marR="51300" marT="51302" marB="51302" horzOverflow="overflow">
                    <a:lnL w="190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4584660"/>
      </p:ext>
    </p:extLst>
  </p:cSld>
  <p:clrMapOvr>
    <a:masterClrMapping/>
  </p:clrMapOvr>
</p:sld>
</file>

<file path=ppt/theme/theme1.xml><?xml version="1.0" encoding="utf-8"?>
<a:theme xmlns:a="http://schemas.openxmlformats.org/drawingml/2006/main" name="Cover Purple 6">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C PowerPoint Template - July 2022" id="{AAD70F5F-E9E3-4070-BF4B-6BE7B45DC65F}" vid="{7E208245-3131-4E14-9B65-F911591670D2}"/>
    </a:ext>
  </a:extLst>
</a:theme>
</file>

<file path=ppt/theme/theme10.xml><?xml version="1.0" encoding="utf-8"?>
<a:theme xmlns:a="http://schemas.openxmlformats.org/drawingml/2006/main" name="Content slide image purple 5">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D866EEAB-D8BF-4CD8-822C-CADF2F554B16}"/>
    </a:ext>
  </a:extLst>
</a:theme>
</file>

<file path=ppt/theme/theme11.xml><?xml version="1.0" encoding="utf-8"?>
<a:theme xmlns:a="http://schemas.openxmlformats.org/drawingml/2006/main" name="Content slide image green 4">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EE69C7EA-4E1B-4526-8511-362E2F78BE8A}"/>
    </a:ext>
  </a:extLst>
</a:theme>
</file>

<file path=ppt/theme/theme12.xml><?xml version="1.0" encoding="utf-8"?>
<a:theme xmlns:a="http://schemas.openxmlformats.org/drawingml/2006/main" name="Content slide image green 10">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C6B69DC8-49A3-44A7-9ABE-8392EAED8E13}"/>
    </a:ext>
  </a:extLst>
</a:theme>
</file>

<file path=ppt/theme/theme13.xml><?xml version="1.0" encoding="utf-8"?>
<a:theme xmlns:a="http://schemas.openxmlformats.org/drawingml/2006/main" name="Content slide image green 12">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9C5BBBA2-BC65-4724-AB70-1070A695138C}"/>
    </a:ext>
  </a:extLst>
</a:theme>
</file>

<file path=ppt/theme/theme14.xml><?xml version="1.0" encoding="utf-8"?>
<a:theme xmlns:a="http://schemas.openxmlformats.org/drawingml/2006/main" name="Content slide purple - no circle">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 PowerPoint Template - July 2022" id="{AAD70F5F-E9E3-4070-BF4B-6BE7B45DC65F}" vid="{7F86E542-3DAF-4C18-9188-EFAC502D2537}"/>
    </a:ext>
  </a:extLst>
</a:theme>
</file>

<file path=ppt/theme/theme15.xml><?xml version="1.0" encoding="utf-8"?>
<a:theme xmlns:a="http://schemas.openxmlformats.org/drawingml/2006/main" name="Content slide purple">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 PowerPoint Template - July 2022" id="{AAD70F5F-E9E3-4070-BF4B-6BE7B45DC65F}" vid="{F15FE355-9D47-4E40-B54E-1FEF7A8B5235}"/>
    </a:ext>
  </a:extLst>
</a:theme>
</file>

<file path=ppt/theme/theme16.xml><?xml version="1.0" encoding="utf-8"?>
<a:theme xmlns:a="http://schemas.openxmlformats.org/drawingml/2006/main" name="Content slide green">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 PowerPoint Template - July 2022" id="{AAD70F5F-E9E3-4070-BF4B-6BE7B45DC65F}" vid="{6BBD1F71-5B2F-4594-9E2B-778F6F24DB45}"/>
    </a:ext>
  </a:extLst>
</a:theme>
</file>

<file path=ppt/theme/theme17.xml><?xml version="1.0" encoding="utf-8"?>
<a:theme xmlns:a="http://schemas.openxmlformats.org/drawingml/2006/main" name="Thank you slide 1">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C PowerPoint Template - July 2022" id="{AAD70F5F-E9E3-4070-BF4B-6BE7B45DC65F}" vid="{06DF0885-3302-4C66-8247-152BDE67992F}"/>
    </a:ext>
  </a:extLst>
</a:theme>
</file>

<file path=ppt/theme/theme18.xml><?xml version="1.0" encoding="utf-8"?>
<a:theme xmlns:a="http://schemas.openxmlformats.org/drawingml/2006/main" name="Cover Green 6">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2CD6812A-0B98-4471-A005-642AE7238459}"/>
    </a:ext>
  </a:extLst>
</a:theme>
</file>

<file path=ppt/theme/theme19.xml><?xml version="1.0" encoding="utf-8"?>
<a:theme xmlns:a="http://schemas.openxmlformats.org/drawingml/2006/main" name="1_Content slide purple - no circl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E9139BC6-F9F4-4470-820E-08797AECC969}"/>
    </a:ext>
  </a:extLst>
</a:theme>
</file>

<file path=ppt/theme/theme2.xml><?xml version="1.0" encoding="utf-8"?>
<a:theme xmlns:a="http://schemas.openxmlformats.org/drawingml/2006/main" name="Chapter slide purple">
  <a:themeElements>
    <a:clrScheme name="NMC new palette">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C PowerPoint Template - July 2022" id="{AAD70F5F-E9E3-4070-BF4B-6BE7B45DC65F}" vid="{C991FBC1-77DD-4CE6-9055-3C9D439FA84B}"/>
    </a:ext>
  </a:extLst>
</a:theme>
</file>

<file path=ppt/theme/theme20.xml><?xml version="1.0" encoding="utf-8"?>
<a:theme xmlns:a="http://schemas.openxmlformats.org/drawingml/2006/main" name="1_Content slide image green 4">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A4066A37-EFA9-461E-92E8-03D5A38A07F5}"/>
    </a:ext>
  </a:extLst>
</a:theme>
</file>

<file path=ppt/theme/theme21.xml><?xml version="1.0" encoding="utf-8"?>
<a:theme xmlns:a="http://schemas.openxmlformats.org/drawingml/2006/main" name="Content slide image green 5">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FD5E4518-EDD7-4091-ABBA-38F2C80664D9}"/>
    </a:ext>
  </a:extLst>
</a:theme>
</file>

<file path=ppt/theme/theme22.xml><?xml version="1.0" encoding="utf-8"?>
<a:theme xmlns:a="http://schemas.openxmlformats.org/drawingml/2006/main" name="Cover Green 2">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F678EC57-A0A0-4ABA-9CDA-C9C7AF442472}"/>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 image blue 3">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0B5E4C66-9BB5-4E7F-ADAB-F2A9B26C5147}"/>
    </a:ext>
  </a:extLst>
</a:theme>
</file>

<file path=ppt/theme/theme4.xml><?xml version="1.0" encoding="utf-8"?>
<a:theme xmlns:a="http://schemas.openxmlformats.org/drawingml/2006/main" name="Content slide image blue 8">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B97D8E95-B801-49B0-BE7C-0583151DC7C9}"/>
    </a:ext>
  </a:extLst>
</a:theme>
</file>

<file path=ppt/theme/theme5.xml><?xml version="1.0" encoding="utf-8"?>
<a:theme xmlns:a="http://schemas.openxmlformats.org/drawingml/2006/main" name="Content slide image blue 10">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059D9BBF-7700-4998-A894-5A8A1529F807}"/>
    </a:ext>
  </a:extLst>
</a:theme>
</file>

<file path=ppt/theme/theme6.xml><?xml version="1.0" encoding="utf-8"?>
<a:theme xmlns:a="http://schemas.openxmlformats.org/drawingml/2006/main" name="Content slide image blue 11">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2C826386-0679-4EBA-BE0A-6B4EB7DD8BC1}"/>
    </a:ext>
  </a:extLst>
</a:theme>
</file>

<file path=ppt/theme/theme7.xml><?xml version="1.0" encoding="utf-8"?>
<a:theme xmlns:a="http://schemas.openxmlformats.org/drawingml/2006/main" name="Content slide image purple 1">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2D9CED19-783B-4CC9-AEBF-F81938104238}"/>
    </a:ext>
  </a:extLst>
</a:theme>
</file>

<file path=ppt/theme/theme8.xml><?xml version="1.0" encoding="utf-8"?>
<a:theme xmlns:a="http://schemas.openxmlformats.org/drawingml/2006/main" name="Content slide image purple 3">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1A4DA502-7419-4B52-AD06-0C899831C45B}"/>
    </a:ext>
  </a:extLst>
</a:theme>
</file>

<file path=ppt/theme/theme9.xml><?xml version="1.0" encoding="utf-8"?>
<a:theme xmlns:a="http://schemas.openxmlformats.org/drawingml/2006/main" name="Content slide image purple 4">
  <a:themeElements>
    <a:clrScheme name="New NMC FINAL">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74E0C1"/>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MC PowerPoint Template - July 2022" id="{AAD70F5F-E9E3-4070-BF4B-6BE7B45DC65F}" vid="{9004F449-5018-4ACC-9439-D1EDB2D7C17D}"/>
    </a:ext>
  </a:extLst>
</a:theme>
</file>

<file path=docProps/app.xml><?xml version="1.0" encoding="utf-8"?>
<Properties xmlns="http://schemas.openxmlformats.org/officeDocument/2006/extended-properties" xmlns:vt="http://schemas.openxmlformats.org/officeDocument/2006/docPropsVTypes">
  <Template>NMC PowerPoint Template - July 2022</Template>
  <TotalTime>1369</TotalTime>
  <Words>2159</Words>
  <Application>Microsoft Office PowerPoint</Application>
  <PresentationFormat>On-screen Show (16:9)</PresentationFormat>
  <Paragraphs>211</Paragraphs>
  <Slides>21</Slides>
  <Notes>5</Notes>
  <HiddenSlides>0</HiddenSlides>
  <MMClips>0</MMClips>
  <ScaleCrop>false</ScaleCrop>
  <HeadingPairs>
    <vt:vector size="6" baseType="variant">
      <vt:variant>
        <vt:lpstr>Fonts Used</vt:lpstr>
      </vt:variant>
      <vt:variant>
        <vt:i4>4</vt:i4>
      </vt:variant>
      <vt:variant>
        <vt:lpstr>Theme</vt:lpstr>
      </vt:variant>
      <vt:variant>
        <vt:i4>22</vt:i4>
      </vt:variant>
      <vt:variant>
        <vt:lpstr>Slide Titles</vt:lpstr>
      </vt:variant>
      <vt:variant>
        <vt:i4>21</vt:i4>
      </vt:variant>
    </vt:vector>
  </HeadingPairs>
  <TitlesOfParts>
    <vt:vector size="47" baseType="lpstr">
      <vt:lpstr>Arial</vt:lpstr>
      <vt:lpstr>Times New Roman</vt:lpstr>
      <vt:lpstr>Calibri</vt:lpstr>
      <vt:lpstr>Symbol</vt:lpstr>
      <vt:lpstr>Cover Purple 6</vt:lpstr>
      <vt:lpstr>Chapter slide purple</vt:lpstr>
      <vt:lpstr>Content slide image blue 3</vt:lpstr>
      <vt:lpstr>Content slide image blue 8</vt:lpstr>
      <vt:lpstr>Content slide image blue 10</vt:lpstr>
      <vt:lpstr>Content slide image blue 11</vt:lpstr>
      <vt:lpstr>Content slide image purple 1</vt:lpstr>
      <vt:lpstr>Content slide image purple 3</vt:lpstr>
      <vt:lpstr>Content slide image purple 4</vt:lpstr>
      <vt:lpstr>Content slide image purple 5</vt:lpstr>
      <vt:lpstr>Content slide image green 4</vt:lpstr>
      <vt:lpstr>Content slide image green 10</vt:lpstr>
      <vt:lpstr>Content slide image green 12</vt:lpstr>
      <vt:lpstr>Content slide purple - no circle</vt:lpstr>
      <vt:lpstr>Content slide purple</vt:lpstr>
      <vt:lpstr>Content slide green</vt:lpstr>
      <vt:lpstr>Thank you slide 1</vt:lpstr>
      <vt:lpstr>Cover Green 6</vt:lpstr>
      <vt:lpstr>1_Content slide purple - no circle</vt:lpstr>
      <vt:lpstr>1_Content slide image green 4</vt:lpstr>
      <vt:lpstr>Content slide image green 5</vt:lpstr>
      <vt:lpstr>Cover Green 2</vt:lpstr>
      <vt:lpstr>Future programme standards: Simulation   </vt:lpstr>
      <vt:lpstr>Housekeeping </vt:lpstr>
      <vt:lpstr>Standards for pre-registration  nursing programmes </vt:lpstr>
      <vt:lpstr>Assurance</vt:lpstr>
      <vt:lpstr>Summary of changes to the standards for  pre-registration nursing programmes   </vt:lpstr>
      <vt:lpstr>Changes regarding the use of simulation in standards for pre-registered nursing programmes</vt:lpstr>
      <vt:lpstr>Changes regarding the use of simulation in pre-registration nursing programmes</vt:lpstr>
      <vt:lpstr>Amendments to other standards related to simulation</vt:lpstr>
      <vt:lpstr>New glossary definition for all programme standards and framework</vt:lpstr>
      <vt:lpstr>Focus on simulation: </vt:lpstr>
      <vt:lpstr>Use of simulated practice so far:</vt:lpstr>
      <vt:lpstr>RN6(D) enabling up to 600 hours of simulated practice learning (SPL)</vt:lpstr>
      <vt:lpstr>Use of simulation</vt:lpstr>
      <vt:lpstr>Simulated practice learning (1)</vt:lpstr>
      <vt:lpstr>Simulated practice learning (2)</vt:lpstr>
      <vt:lpstr>Learning from RN6(D)</vt:lpstr>
      <vt:lpstr>SPL scenarios and feedback:</vt:lpstr>
      <vt:lpstr>Transitional arrangements</vt:lpstr>
      <vt:lpstr>Transitional arrangements re: simulation</vt:lpstr>
      <vt:lpstr> Questions?  </vt:lpstr>
      <vt:lpstr> Thank you!  Futureprogrammestandards@nmc-uk.org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Nick Hunt</dc:creator>
  <cp:lastModifiedBy>Gurinder Whall</cp:lastModifiedBy>
  <cp:revision>6</cp:revision>
  <dcterms:created xsi:type="dcterms:W3CDTF">2022-07-27T09:01:49Z</dcterms:created>
  <dcterms:modified xsi:type="dcterms:W3CDTF">2023-02-21T17:56:02Z</dcterms:modified>
</cp:coreProperties>
</file>