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7.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8.xml" ContentType="application/vnd.openxmlformats-officedocument.theme+xml"/>
  <Override PartName="/ppt/slideLayouts/slideLayout15.xml" ContentType="application/vnd.openxmlformats-officedocument.presentationml.slideLayout+xml"/>
  <Override PartName="/ppt/theme/theme9.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5" r:id="rId3"/>
    <p:sldMasterId id="2147483667" r:id="rId4"/>
    <p:sldMasterId id="2147483669" r:id="rId5"/>
    <p:sldMasterId id="2147483671" r:id="rId6"/>
    <p:sldMasterId id="2147483673" r:id="rId7"/>
    <p:sldMasterId id="2147483679" r:id="rId8"/>
    <p:sldMasterId id="2147483682" r:id="rId9"/>
    <p:sldMasterId id="2147483685" r:id="rId10"/>
    <p:sldMasterId id="2147483690" r:id="rId11"/>
  </p:sldMasterIdLst>
  <p:notesMasterIdLst>
    <p:notesMasterId r:id="rId32"/>
  </p:notesMasterIdLst>
  <p:sldIdLst>
    <p:sldId id="538" r:id="rId12"/>
    <p:sldId id="1445" r:id="rId13"/>
    <p:sldId id="1441" r:id="rId14"/>
    <p:sldId id="1440" r:id="rId15"/>
    <p:sldId id="1442" r:id="rId16"/>
    <p:sldId id="273" r:id="rId17"/>
    <p:sldId id="1444" r:id="rId18"/>
    <p:sldId id="535" r:id="rId19"/>
    <p:sldId id="532" r:id="rId20"/>
    <p:sldId id="542" r:id="rId21"/>
    <p:sldId id="540" r:id="rId22"/>
    <p:sldId id="270" r:id="rId23"/>
    <p:sldId id="536" r:id="rId24"/>
    <p:sldId id="537" r:id="rId25"/>
    <p:sldId id="1438" r:id="rId26"/>
    <p:sldId id="1439" r:id="rId27"/>
    <p:sldId id="285" r:id="rId28"/>
    <p:sldId id="494" r:id="rId29"/>
    <p:sldId id="1436" r:id="rId30"/>
    <p:sldId id="1443" r:id="rId31"/>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96"/>
    <a:srgbClr val="000000"/>
    <a:srgbClr val="8917A6"/>
    <a:srgbClr val="495AD4"/>
    <a:srgbClr val="005961"/>
    <a:srgbClr val="00749B"/>
    <a:srgbClr val="004349"/>
    <a:srgbClr val="31006F"/>
    <a:srgbClr val="42B0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A494E-0EE2-44CC-9C57-A71D019D3325}" v="2" dt="2023-02-14T09:28:04.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78" autoAdjust="0"/>
  </p:normalViewPr>
  <p:slideViewPr>
    <p:cSldViewPr snapToGrid="0">
      <p:cViewPr varScale="1">
        <p:scale>
          <a:sx n="78" d="100"/>
          <a:sy n="78" d="100"/>
        </p:scale>
        <p:origin x="125"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21" Type="http://schemas.openxmlformats.org/officeDocument/2006/relationships/slide" Target="slides/slide10.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GB"/>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2B43264A-EE34-4879-9D7D-CBE53EBAB0F7}" type="datetimeFigureOut">
              <a:rPr lang="en-GB" smtClean="0"/>
              <a:t>15/02/2023</a:t>
            </a:fld>
            <a:endParaRPr lang="en-GB"/>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GB"/>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GB"/>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CF67B9D5-4213-498D-A55B-9EAB712EE93E}" type="slidenum">
              <a:rPr lang="en-GB" smtClean="0"/>
              <a:t>‹#›</a:t>
            </a:fld>
            <a:endParaRPr lang="en-GB"/>
          </a:p>
        </p:txBody>
      </p:sp>
    </p:spTree>
    <p:extLst>
      <p:ext uri="{BB962C8B-B14F-4D97-AF65-F5344CB8AC3E}">
        <p14:creationId xmlns:p14="http://schemas.microsoft.com/office/powerpoint/2010/main" val="299486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a:t>
            </a:fld>
            <a:endParaRPr lang="en-GB"/>
          </a:p>
        </p:txBody>
      </p:sp>
    </p:spTree>
    <p:extLst>
      <p:ext uri="{BB962C8B-B14F-4D97-AF65-F5344CB8AC3E}">
        <p14:creationId xmlns:p14="http://schemas.microsoft.com/office/powerpoint/2010/main" val="142235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10</a:t>
            </a:fld>
            <a:endParaRPr lang="en-GB"/>
          </a:p>
        </p:txBody>
      </p:sp>
    </p:spTree>
    <p:extLst>
      <p:ext uri="{BB962C8B-B14F-4D97-AF65-F5344CB8AC3E}">
        <p14:creationId xmlns:p14="http://schemas.microsoft.com/office/powerpoint/2010/main" val="1632283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11</a:t>
            </a:fld>
            <a:endParaRPr lang="en-GB"/>
          </a:p>
        </p:txBody>
      </p:sp>
    </p:spTree>
    <p:extLst>
      <p:ext uri="{BB962C8B-B14F-4D97-AF65-F5344CB8AC3E}">
        <p14:creationId xmlns:p14="http://schemas.microsoft.com/office/powerpoint/2010/main" val="92294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12</a:t>
            </a:fld>
            <a:endParaRPr lang="en-GB"/>
          </a:p>
        </p:txBody>
      </p:sp>
    </p:spTree>
    <p:extLst>
      <p:ext uri="{BB962C8B-B14F-4D97-AF65-F5344CB8AC3E}">
        <p14:creationId xmlns:p14="http://schemas.microsoft.com/office/powerpoint/2010/main" val="4264126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13</a:t>
            </a:fld>
            <a:endParaRPr lang="en-GB"/>
          </a:p>
        </p:txBody>
      </p:sp>
    </p:spTree>
    <p:extLst>
      <p:ext uri="{BB962C8B-B14F-4D97-AF65-F5344CB8AC3E}">
        <p14:creationId xmlns:p14="http://schemas.microsoft.com/office/powerpoint/2010/main" val="999186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14</a:t>
            </a:fld>
            <a:endParaRPr lang="en-GB"/>
          </a:p>
        </p:txBody>
      </p:sp>
    </p:spTree>
    <p:extLst>
      <p:ext uri="{BB962C8B-B14F-4D97-AF65-F5344CB8AC3E}">
        <p14:creationId xmlns:p14="http://schemas.microsoft.com/office/powerpoint/2010/main" val="3765424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15</a:t>
            </a:fld>
            <a:endParaRPr lang="en-GB"/>
          </a:p>
        </p:txBody>
      </p:sp>
    </p:spTree>
    <p:extLst>
      <p:ext uri="{BB962C8B-B14F-4D97-AF65-F5344CB8AC3E}">
        <p14:creationId xmlns:p14="http://schemas.microsoft.com/office/powerpoint/2010/main" val="547847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16</a:t>
            </a:fld>
            <a:endParaRPr lang="en-GB"/>
          </a:p>
        </p:txBody>
      </p:sp>
    </p:spTree>
    <p:extLst>
      <p:ext uri="{BB962C8B-B14F-4D97-AF65-F5344CB8AC3E}">
        <p14:creationId xmlns:p14="http://schemas.microsoft.com/office/powerpoint/2010/main" val="296863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1. </a:t>
            </a:r>
            <a:r>
              <a:rPr lang="en-GB" dirty="0">
                <a:solidFill>
                  <a:srgbClr val="00749B"/>
                </a:solidFill>
                <a:latin typeface="Arial" panose="020B0604020202020204" pitchFamily="34" charset="0"/>
                <a:cs typeface="Arial" panose="020B0604020202020204" pitchFamily="34" charset="0"/>
              </a:rPr>
              <a:t>Practice learning hours in some countries are lower for a variety of reasons, e.g.</a:t>
            </a:r>
          </a:p>
          <a:p>
            <a:pPr marL="765313" lvl="1" indent="-294351" defTabSz="470962" eaLnBrk="0" fontAlgn="base" hangingPunct="0">
              <a:spcBef>
                <a:spcPct val="30000"/>
              </a:spcBef>
              <a:spcAft>
                <a:spcPct val="0"/>
              </a:spcAft>
              <a:buFont typeface="Arial" panose="020B0604020202020204" pitchFamily="34" charset="0"/>
              <a:buChar char="•"/>
            </a:pPr>
            <a:r>
              <a:rPr lang="en-GB" b="1" dirty="0">
                <a:solidFill>
                  <a:srgbClr val="495AD4"/>
                </a:solidFill>
                <a:latin typeface="Arial" panose="020B0604020202020204" pitchFamily="34" charset="0"/>
                <a:cs typeface="Arial" panose="020B0604020202020204" pitchFamily="34" charset="0"/>
              </a:rPr>
              <a:t>Political pressures, </a:t>
            </a:r>
            <a:r>
              <a:rPr lang="en-GB" dirty="0">
                <a:solidFill>
                  <a:srgbClr val="495AD4"/>
                </a:solidFill>
                <a:latin typeface="Arial" panose="020B0604020202020204" pitchFamily="34" charset="0"/>
                <a:cs typeface="Arial" panose="020B0604020202020204" pitchFamily="34" charset="0"/>
              </a:rPr>
              <a:t>such as the worldwide nursing shortage. </a:t>
            </a:r>
          </a:p>
          <a:p>
            <a:pPr marL="765313" lvl="1" indent="-294351" defTabSz="470962" eaLnBrk="0" fontAlgn="base" hangingPunct="0">
              <a:spcBef>
                <a:spcPct val="30000"/>
              </a:spcBef>
              <a:spcAft>
                <a:spcPct val="0"/>
              </a:spcAft>
              <a:buFont typeface="Arial" panose="020B0604020202020204" pitchFamily="34" charset="0"/>
              <a:buChar char="•"/>
            </a:pPr>
            <a:r>
              <a:rPr lang="en-GB" b="1" dirty="0">
                <a:solidFill>
                  <a:srgbClr val="495AD4"/>
                </a:solidFill>
                <a:latin typeface="Arial" panose="020B0604020202020204" pitchFamily="34" charset="0"/>
                <a:cs typeface="Arial" panose="020B0604020202020204" pitchFamily="34" charset="0"/>
              </a:rPr>
              <a:t>Pressures in the healthcare system, </a:t>
            </a:r>
            <a:r>
              <a:rPr lang="en-GB" dirty="0">
                <a:solidFill>
                  <a:srgbClr val="495AD4"/>
                </a:solidFill>
                <a:latin typeface="Arial" panose="020B0604020202020204" pitchFamily="34" charset="0"/>
                <a:cs typeface="Arial" panose="020B0604020202020204" pitchFamily="34" charset="0"/>
              </a:rPr>
              <a:t>such as the challenge of finding clinical placements for nursing students. </a:t>
            </a:r>
          </a:p>
          <a:p>
            <a:pPr marL="765313" lvl="1" indent="-294351" defTabSz="470962" eaLnBrk="0" fontAlgn="base" hangingPunct="0">
              <a:spcBef>
                <a:spcPct val="30000"/>
              </a:spcBef>
              <a:spcAft>
                <a:spcPct val="0"/>
              </a:spcAft>
              <a:buFont typeface="Arial" panose="020B0604020202020204" pitchFamily="34" charset="0"/>
              <a:buChar char="•"/>
            </a:pPr>
            <a:endParaRPr lang="en-GB" dirty="0">
              <a:solidFill>
                <a:srgbClr val="495AD4"/>
              </a:solidFill>
              <a:latin typeface="Arial" panose="020B0604020202020204" pitchFamily="34" charset="0"/>
              <a:cs typeface="Arial" panose="020B0604020202020204" pitchFamily="34" charset="0"/>
            </a:endParaRPr>
          </a:p>
          <a:p>
            <a:r>
              <a:rPr lang="en-GB" dirty="0">
                <a:solidFill>
                  <a:srgbClr val="00749B"/>
                </a:solidFill>
                <a:latin typeface="Arial" panose="020B0604020202020204" pitchFamily="34" charset="0"/>
                <a:cs typeface="Arial" panose="020B0604020202020204" pitchFamily="34" charset="0"/>
              </a:rPr>
              <a:t>However, all countries felt that their practice hours were </a:t>
            </a:r>
            <a:r>
              <a:rPr lang="en-GB" b="1" dirty="0">
                <a:solidFill>
                  <a:srgbClr val="00749B"/>
                </a:solidFill>
                <a:latin typeface="Arial" panose="020B0604020202020204" pitchFamily="34" charset="0"/>
                <a:cs typeface="Arial" panose="020B0604020202020204" pitchFamily="34" charset="0"/>
              </a:rPr>
              <a:t>sufficient to train nurses who were ready to enter the workforce.</a:t>
            </a:r>
          </a:p>
          <a:p>
            <a:endParaRPr lang="en-GB" dirty="0">
              <a:solidFill>
                <a:srgbClr val="00749B"/>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pPr defTabSz="470962" fontAlgn="base">
              <a:spcBef>
                <a:spcPct val="0"/>
              </a:spcBef>
              <a:spcAft>
                <a:spcPct val="0"/>
              </a:spcAft>
              <a:defRPr/>
            </a:pPr>
            <a:fld id="{4F3DD253-20F1-4E8C-987B-BC2BDBE11E56}" type="slidenum">
              <a:rPr lang="en-US" altLang="en-US">
                <a:solidFill>
                  <a:prstClr val="black"/>
                </a:solidFill>
                <a:latin typeface="Calibri" panose="020F0502020204030204" pitchFamily="34" charset="0"/>
              </a:rPr>
              <a:pPr defTabSz="470962" fontAlgn="base">
                <a:spcBef>
                  <a:spcPct val="0"/>
                </a:spcBef>
                <a:spcAft>
                  <a:spcPct val="0"/>
                </a:spcAft>
                <a:defRPr/>
              </a:pPr>
              <a:t>17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958711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18</a:t>
            </a:fld>
            <a:endParaRPr lang="en-GB"/>
          </a:p>
        </p:txBody>
      </p:sp>
    </p:spTree>
    <p:extLst>
      <p:ext uri="{BB962C8B-B14F-4D97-AF65-F5344CB8AC3E}">
        <p14:creationId xmlns:p14="http://schemas.microsoft.com/office/powerpoint/2010/main" val="1406506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ea typeface="Times New Roman" panose="02020603050405020304" pitchFamily="18" charset="0"/>
                <a:cs typeface="Times New Roman" panose="02020603050405020304" pitchFamily="18" charset="0"/>
              </a:rPr>
              <a:t>We are committed to exploring whether further changes to our education programme standards are necessary to enable workforce strategies in each of the UK nations. One of the important questions we will consider is whether it would be possible to reduce the overall number of clinical practice learning hours we require.</a:t>
            </a:r>
          </a:p>
          <a:p>
            <a:endParaRPr lang="en-GB" dirty="0">
              <a:latin typeface="Arial" panose="020B0604020202020204" pitchFamily="34" charset="0"/>
              <a:ea typeface="Times New Roman" panose="02020603050405020304" pitchFamily="18" charset="0"/>
              <a:cs typeface="Times New Roman" panose="02020603050405020304" pitchFamily="18" charset="0"/>
            </a:endParaRPr>
          </a:p>
          <a:p>
            <a:r>
              <a:rPr lang="en-US" dirty="0"/>
              <a:t>Based on the research and ongoing feedback, w</a:t>
            </a:r>
            <a:r>
              <a:rPr lang="en-GB" dirty="0">
                <a:latin typeface="Arial" panose="020B0604020202020204" pitchFamily="34" charset="0"/>
                <a:ea typeface="Times New Roman" panose="02020603050405020304" pitchFamily="18" charset="0"/>
                <a:cs typeface="Times New Roman" panose="02020603050405020304" pitchFamily="18" charset="0"/>
              </a:rPr>
              <a:t>e are committed to exploring whether further changes to our </a:t>
            </a:r>
            <a:r>
              <a:rPr lang="en-GB" dirty="0">
                <a:ea typeface="Times New Roman" panose="02020603050405020304" pitchFamily="18" charset="0"/>
                <a:cs typeface="Times New Roman" panose="02020603050405020304" pitchFamily="18" charset="0"/>
              </a:rPr>
              <a:t>standards for pre-registration </a:t>
            </a:r>
            <a:r>
              <a:rPr lang="en-GB" dirty="0">
                <a:latin typeface="Arial" panose="020B0604020202020204" pitchFamily="34" charset="0"/>
                <a:ea typeface="Times New Roman" panose="02020603050405020304" pitchFamily="18" charset="0"/>
                <a:cs typeface="Times New Roman" panose="02020603050405020304" pitchFamily="18" charset="0"/>
              </a:rPr>
              <a:t>programmes are necessary to enable workforce strategies in each of the UK nations. </a:t>
            </a:r>
            <a:endParaRPr lang="en-US" dirty="0"/>
          </a:p>
          <a:p>
            <a:r>
              <a:rPr lang="en-US" dirty="0"/>
              <a:t>We will </a:t>
            </a:r>
            <a:r>
              <a:rPr lang="en-GB" dirty="0"/>
              <a:t>retain our Future Programme Standards Steering Group and </a:t>
            </a:r>
            <a:r>
              <a:rPr lang="en-US" dirty="0"/>
              <a:t>will explore the potential for further changes to the </a:t>
            </a:r>
            <a:r>
              <a:rPr lang="en-US" b="1" dirty="0">
                <a:solidFill>
                  <a:srgbClr val="007396"/>
                </a:solidFill>
              </a:rPr>
              <a:t>nursing</a:t>
            </a:r>
            <a:r>
              <a:rPr lang="en-US" dirty="0"/>
              <a:t> </a:t>
            </a:r>
            <a:r>
              <a:rPr lang="en-US" dirty="0" err="1"/>
              <a:t>programme</a:t>
            </a:r>
            <a:r>
              <a:rPr lang="en-US" dirty="0"/>
              <a:t> standards seeking further evidence and stakeholder consensus particularly around practice learning hours incorporating:</a:t>
            </a:r>
          </a:p>
          <a:p>
            <a:endParaRPr lang="en-US" dirty="0"/>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good quality clinical teaching and learning, with clinical instructors who have both the expertise and dedicated time to support students effectively;</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focussed learning experiences which make the best use of time spent in clinical placement;</a:t>
            </a:r>
          </a:p>
          <a:p>
            <a:pPr marL="353221" indent="-353221">
              <a:buFont typeface="Symbol" panose="05050102010706020507" pitchFamily="18" charset="2"/>
              <a:buChar char=""/>
            </a:pPr>
            <a:r>
              <a:rPr lang="en-GB" dirty="0">
                <a:ea typeface="Times New Roman" panose="02020603050405020304" pitchFamily="18" charset="0"/>
                <a:cs typeface="Times New Roman" panose="02020603050405020304" pitchFamily="18" charset="0"/>
              </a:rPr>
              <a:t>g</a:t>
            </a:r>
            <a:r>
              <a:rPr lang="en-GB" dirty="0">
                <a:latin typeface="Arial" panose="020B0604020202020204" pitchFamily="34" charset="0"/>
                <a:ea typeface="Times New Roman" panose="02020603050405020304" pitchFamily="18" charset="0"/>
                <a:cs typeface="Times New Roman" panose="02020603050405020304" pitchFamily="18" charset="0"/>
              </a:rPr>
              <a:t>raduate/preceptorship programmes which further develop newly qualified nurses and midwives after they have joined the register;</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a national qualifying examination which graduates are required to pass before joining the register. </a:t>
            </a:r>
            <a:r>
              <a:rPr lang="en-US" dirty="0"/>
              <a:t>Wider stakeholder engagement</a:t>
            </a:r>
          </a:p>
          <a:p>
            <a:pPr marL="353221" indent="-353221">
              <a:buFont typeface="Symbol" panose="05050102010706020507" pitchFamily="18" charset="2"/>
              <a:buChar char=""/>
            </a:pPr>
            <a:r>
              <a:rPr lang="en-US" dirty="0"/>
              <a:t>Exploration of any unintended consequences including the shift in hours to approved education institutions (AEIs)</a:t>
            </a:r>
          </a:p>
          <a:p>
            <a:endParaRPr lang="en-GB" dirty="0">
              <a:latin typeface="Arial" panose="020B0604020202020204" pitchFamily="34" charset="0"/>
              <a:ea typeface="Times New Roman" panose="02020603050405020304" pitchFamily="18" charset="0"/>
              <a:cs typeface="Times New Roman" panose="02020603050405020304" pitchFamily="18" charset="0"/>
            </a:endParaRP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r>
              <a:rPr lang="en-GB" dirty="0">
                <a:latin typeface="Arial" panose="020B0604020202020204" pitchFamily="34" charset="0"/>
                <a:ea typeface="Times New Roman" panose="02020603050405020304" pitchFamily="18" charset="0"/>
                <a:cs typeface="Times New Roman" panose="02020603050405020304" pitchFamily="18" charset="0"/>
              </a:rPr>
              <a:t>The number of required clinical practice learning hours for undergraduate nursing and midwifery education varies quite widely between different countries. Our research suggests that in countries that require fewer hours a range of factors enable a high-quality learning experience and assure that standards are met, including:</a:t>
            </a: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good quality clinical teaching and learning, with clinical instructors who have both the expertise and dedicated time to support students effectively;</a:t>
            </a: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focussed learning experiences which make the best use of time spent in clinical placement;</a:t>
            </a:r>
          </a:p>
          <a:p>
            <a:pPr marL="470962"/>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mandatory  graduate programmes which further develop newly qualified nurses and midwives after they have joined the register;</a:t>
            </a:r>
          </a:p>
          <a:p>
            <a:pPr marL="470962"/>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a national qualifying examination which graduates are required to pass before joining the register.</a:t>
            </a:r>
          </a:p>
          <a:p>
            <a:pPr marL="353221" indent="-353221">
              <a:buFont typeface="Symbol" panose="05050102010706020507" pitchFamily="18" charset="2"/>
              <a:buChar char=""/>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marL="353221" indent="-353221" defTabSz="941923">
              <a:buFont typeface="Symbol" panose="05050102010706020507" pitchFamily="18" charset="2"/>
              <a:buChar char=""/>
              <a:defRPr/>
            </a:pPr>
            <a:r>
              <a:rPr lang="en-US" dirty="0"/>
              <a:t>An evaluation of the current experience of implementing up to 600 hours of simulated practice learning through the recovery standard RN6 (D) and focus on a scenario of a minimum of 1,700 practice learning hours, retaining 4,600 hours total</a:t>
            </a:r>
          </a:p>
          <a:p>
            <a:pPr marL="353221" indent="-353221">
              <a:buFont typeface="Symbol" panose="05050102010706020507" pitchFamily="18" charset="2"/>
              <a:buChar char=""/>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r>
              <a:rPr lang="en-GB" dirty="0">
                <a:latin typeface="Arial" panose="020B0604020202020204" pitchFamily="34" charset="0"/>
                <a:ea typeface="Times New Roman" panose="02020603050405020304" pitchFamily="18" charset="0"/>
                <a:cs typeface="Times New Roman" panose="02020603050405020304" pitchFamily="18" charset="0"/>
              </a:rPr>
              <a:t>As we proceed with our work, we will work closely with health and social care and education partners as well as with the public and people on our register to ensure we thoroughly explore the options, avoid unintended consequences, and build a broad consensus in support of change.</a:t>
            </a:r>
          </a:p>
          <a:p>
            <a:endParaRPr lang="en-GB" dirty="0">
              <a:latin typeface="Arial" panose="020B0604020202020204" pitchFamily="34" charset="0"/>
              <a:ea typeface="Times New Roman" panose="02020603050405020304" pitchFamily="18" charset="0"/>
              <a:cs typeface="Times New Roman" panose="02020603050405020304" pitchFamily="18" charset="0"/>
            </a:endParaRP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CF67B9D5-4213-498D-A55B-9EAB712EE93E}" type="slidenum">
              <a:rPr lang="en-GB" smtClean="0"/>
              <a:t>19</a:t>
            </a:fld>
            <a:endParaRPr lang="en-GB"/>
          </a:p>
        </p:txBody>
      </p:sp>
    </p:spTree>
    <p:extLst>
      <p:ext uri="{BB962C8B-B14F-4D97-AF65-F5344CB8AC3E}">
        <p14:creationId xmlns:p14="http://schemas.microsoft.com/office/powerpoint/2010/main" val="89092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2</a:t>
            </a:fld>
            <a:endParaRPr lang="en-GB"/>
          </a:p>
        </p:txBody>
      </p:sp>
    </p:spTree>
    <p:extLst>
      <p:ext uri="{BB962C8B-B14F-4D97-AF65-F5344CB8AC3E}">
        <p14:creationId xmlns:p14="http://schemas.microsoft.com/office/powerpoint/2010/main" val="869788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20</a:t>
            </a:fld>
            <a:endParaRPr lang="en-GB"/>
          </a:p>
        </p:txBody>
      </p:sp>
    </p:spTree>
    <p:extLst>
      <p:ext uri="{BB962C8B-B14F-4D97-AF65-F5344CB8AC3E}">
        <p14:creationId xmlns:p14="http://schemas.microsoft.com/office/powerpoint/2010/main" val="1072419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3221" indent="-353221">
              <a:buFont typeface="Arial" panose="020B0604020202020204" pitchFamily="34" charset="0"/>
              <a:buChar char="•"/>
            </a:pPr>
            <a:r>
              <a:rPr lang="en-US" dirty="0">
                <a:solidFill>
                  <a:srgbClr val="111111"/>
                </a:solidFill>
              </a:rPr>
              <a:t>Our standards for pre-registration </a:t>
            </a:r>
            <a:r>
              <a:rPr lang="en-US" dirty="0" err="1">
                <a:solidFill>
                  <a:srgbClr val="111111"/>
                </a:solidFill>
              </a:rPr>
              <a:t>programmes</a:t>
            </a:r>
            <a:r>
              <a:rPr lang="en-US" dirty="0">
                <a:solidFill>
                  <a:srgbClr val="111111"/>
                </a:solidFill>
              </a:rPr>
              <a:t> set out how nursing and midwifery </a:t>
            </a:r>
            <a:r>
              <a:rPr lang="en-US" dirty="0" err="1">
                <a:solidFill>
                  <a:srgbClr val="111111"/>
                </a:solidFill>
              </a:rPr>
              <a:t>programmes</a:t>
            </a:r>
            <a:r>
              <a:rPr lang="en-US" dirty="0">
                <a:solidFill>
                  <a:srgbClr val="111111"/>
                </a:solidFill>
              </a:rPr>
              <a:t> should be delivered to ensure that those leading to registration enable students to meet the standards of proficiency for safe and effective practice.</a:t>
            </a:r>
          </a:p>
          <a:p>
            <a:pPr marL="353221" indent="-353221">
              <a:buFont typeface="Arial" panose="020B0604020202020204" pitchFamily="34" charset="0"/>
              <a:buChar char="•"/>
            </a:pPr>
            <a:endParaRPr lang="en-US" dirty="0">
              <a:solidFill>
                <a:srgbClr val="111111"/>
              </a:solidFill>
            </a:endParaRPr>
          </a:p>
          <a:p>
            <a:pPr marL="353221" indent="-353221">
              <a:buFont typeface="Arial" panose="020B0604020202020204" pitchFamily="34" charset="0"/>
              <a:buChar char="•"/>
            </a:pPr>
            <a:r>
              <a:rPr lang="en-US" dirty="0">
                <a:solidFill>
                  <a:srgbClr val="111111"/>
                </a:solidFill>
              </a:rPr>
              <a:t>Some of the content in these standards is underpinned by EU law – the EU Directive, which has been in place since the 1970s. Since the UK has left the EU, we now have the flexibility and scope to consider if, and how, the Directive remains incorporated within our standards.</a:t>
            </a:r>
          </a:p>
          <a:p>
            <a:pPr marL="353221" indent="-353221">
              <a:buFont typeface="Arial" panose="020B0604020202020204" pitchFamily="34" charset="0"/>
              <a:buChar char="•"/>
            </a:pPr>
            <a:endParaRPr lang="en-US" dirty="0">
              <a:solidFill>
                <a:srgbClr val="111111"/>
              </a:solidFill>
            </a:endParaRPr>
          </a:p>
          <a:p>
            <a:pPr marL="353221" indent="-353221">
              <a:buFont typeface="Arial" panose="020B0604020202020204" pitchFamily="34" charset="0"/>
              <a:buChar char="•"/>
            </a:pPr>
            <a:r>
              <a:rPr lang="en-US" dirty="0">
                <a:solidFill>
                  <a:srgbClr val="111111"/>
                </a:solidFill>
              </a:rPr>
              <a:t>We have since undertaken a </a:t>
            </a:r>
            <a:r>
              <a:rPr lang="en-US" dirty="0" err="1">
                <a:solidFill>
                  <a:srgbClr val="111111"/>
                </a:solidFill>
              </a:rPr>
              <a:t>programme</a:t>
            </a:r>
            <a:r>
              <a:rPr lang="en-US" dirty="0">
                <a:solidFill>
                  <a:srgbClr val="111111"/>
                </a:solidFill>
              </a:rPr>
              <a:t> of work to remove the reference to the Directive </a:t>
            </a:r>
            <a:r>
              <a:rPr lang="en-US" dirty="0">
                <a:solidFill>
                  <a:srgbClr val="000000"/>
                </a:solidFill>
              </a:rPr>
              <a:t>and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in co-production with our </a:t>
            </a:r>
            <a:r>
              <a:rPr lang="en-GB" b="1" dirty="0">
                <a:solidFill>
                  <a:srgbClr val="007396"/>
                </a:solidFill>
                <a:latin typeface="Arial" panose="020B0604020202020204" pitchFamily="34" charset="0"/>
                <a:ea typeface="Times New Roman" panose="02020603050405020304" pitchFamily="18" charset="0"/>
                <a:cs typeface="Times New Roman" panose="02020603050405020304" pitchFamily="18" charset="0"/>
              </a:rPr>
              <a:t>subject matter experts</a:t>
            </a:r>
            <a:r>
              <a:rPr lang="en-GB" dirty="0">
                <a:solidFill>
                  <a:srgbClr val="007396"/>
                </a:solidFill>
                <a:latin typeface="Arial" panose="020B0604020202020204" pitchFamily="34" charset="0"/>
                <a:ea typeface="Times New Roman" panose="02020603050405020304" pitchFamily="18" charset="0"/>
                <a:cs typeface="Times New Roman" panose="02020603050405020304" pitchFamily="18" charset="0"/>
              </a:rPr>
              <a:t>,</a:t>
            </a:r>
            <a:r>
              <a:rPr lang="en-GB" dirty="0">
                <a:latin typeface="Arial" panose="020B0604020202020204" pitchFamily="34" charset="0"/>
                <a:ea typeface="Times New Roman" panose="02020603050405020304" pitchFamily="18" charset="0"/>
                <a:cs typeface="Times New Roman" panose="02020603050405020304" pitchFamily="18" charset="0"/>
              </a:rPr>
              <a:t>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have proposed changes to our pre-registration programme standards for nursing and midwifery.</a:t>
            </a:r>
          </a:p>
          <a:p>
            <a:pPr marL="353221" indent="-353221">
              <a:buFont typeface="Arial" panose="020B0604020202020204" pitchFamily="34" charset="0"/>
              <a:buChar char="•"/>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marL="353221" indent="-353221">
              <a:buFont typeface="Arial" panose="020B0604020202020204" pitchFamily="34" charset="0"/>
              <a:buChar char="•"/>
            </a:pP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focus was on enhancement, flexibility, inclusivity and the safety of people using nursing and midwifery services.</a:t>
            </a:r>
            <a:endParaRPr lang="en-GB" dirty="0">
              <a:solidFill>
                <a:srgbClr val="000000"/>
              </a:solidFill>
            </a:endParaRPr>
          </a:p>
          <a:p>
            <a:endParaRPr lang="en-GB" dirty="0"/>
          </a:p>
        </p:txBody>
      </p:sp>
      <p:sp>
        <p:nvSpPr>
          <p:cNvPr id="4" name="Slide Number Placeholder 3"/>
          <p:cNvSpPr>
            <a:spLocks noGrp="1"/>
          </p:cNvSpPr>
          <p:nvPr>
            <p:ph type="sldNum" sz="quarter" idx="5"/>
          </p:nvPr>
        </p:nvSpPr>
        <p:spPr/>
        <p:txBody>
          <a:bodyPr/>
          <a:lstStyle/>
          <a:p>
            <a:fld id="{CF67B9D5-4213-498D-A55B-9EAB712EE93E}" type="slidenum">
              <a:rPr lang="en-GB" smtClean="0"/>
              <a:t>3</a:t>
            </a:fld>
            <a:endParaRPr lang="en-GB"/>
          </a:p>
        </p:txBody>
      </p:sp>
    </p:spTree>
    <p:extLst>
      <p:ext uri="{BB962C8B-B14F-4D97-AF65-F5344CB8AC3E}">
        <p14:creationId xmlns:p14="http://schemas.microsoft.com/office/powerpoint/2010/main" val="156832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4</a:t>
            </a:fld>
            <a:endParaRPr lang="en-GB"/>
          </a:p>
        </p:txBody>
      </p:sp>
    </p:spTree>
    <p:extLst>
      <p:ext uri="{BB962C8B-B14F-4D97-AF65-F5344CB8AC3E}">
        <p14:creationId xmlns:p14="http://schemas.microsoft.com/office/powerpoint/2010/main" val="113477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5</a:t>
            </a:fld>
            <a:endParaRPr lang="en-GB"/>
          </a:p>
        </p:txBody>
      </p:sp>
    </p:spTree>
    <p:extLst>
      <p:ext uri="{BB962C8B-B14F-4D97-AF65-F5344CB8AC3E}">
        <p14:creationId xmlns:p14="http://schemas.microsoft.com/office/powerpoint/2010/main" val="1683339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ea typeface="Times New Roman" panose="02020603050405020304" pitchFamily="18" charset="0"/>
                <a:cs typeface="Times New Roman" panose="02020603050405020304" pitchFamily="18" charset="0"/>
              </a:rPr>
              <a:t>The changes we are introducing will:</a:t>
            </a: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help widen access to nursing and midwifery programmes by removing unnecessary barriers to admission and allowing education institutions to set their own selection and admission criteria;</a:t>
            </a:r>
          </a:p>
          <a:p>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clarify the knowledge and skills requirements that are necessary for safe, kind, and effective nursing and midwifery practice in UK health and social care;</a:t>
            </a:r>
          </a:p>
          <a:p>
            <a:pPr marL="470962"/>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increase opportunities for student nurses and midwives to experience clinical practice learning across a wider range of UK health and social care environments;</a:t>
            </a:r>
          </a:p>
          <a:p>
            <a:pPr marL="470962"/>
            <a:r>
              <a:rPr lang="en-GB" dirty="0">
                <a:latin typeface="Arial" panose="020B0604020202020204" pitchFamily="34" charset="0"/>
                <a:ea typeface="Times New Roman" panose="02020603050405020304" pitchFamily="18" charset="0"/>
                <a:cs typeface="Times New Roman" panose="02020603050405020304" pitchFamily="18" charset="0"/>
              </a:rPr>
              <a:t> </a:t>
            </a:r>
          </a:p>
          <a:p>
            <a:pPr marL="353221" indent="-353221">
              <a:buFont typeface="Symbol" panose="05050102010706020507" pitchFamily="18" charset="2"/>
              <a:buChar char=""/>
            </a:pPr>
            <a:r>
              <a:rPr lang="en-GB" dirty="0">
                <a:latin typeface="Arial" panose="020B0604020202020204" pitchFamily="34" charset="0"/>
                <a:ea typeface="Times New Roman" panose="02020603050405020304" pitchFamily="18" charset="0"/>
                <a:cs typeface="Times New Roman" panose="02020603050405020304" pitchFamily="18" charset="0"/>
              </a:rPr>
              <a:t>allow simulated practice learning for up to 600 hours in nursing programmes.</a:t>
            </a:r>
          </a:p>
          <a:p>
            <a:r>
              <a:rPr lang="en-GB" sz="800" dirty="0">
                <a:latin typeface="Arial" panose="020B0604020202020204" pitchFamily="34" charset="0"/>
                <a:ea typeface="Times New Roman" panose="02020603050405020304" pitchFamily="18" charset="0"/>
                <a:cs typeface="Times New Roman" panose="02020603050405020304" pitchFamily="18" charset="0"/>
              </a:rPr>
              <a:t> </a:t>
            </a:r>
            <a:endParaRPr lang="en-GB" dirty="0"/>
          </a:p>
        </p:txBody>
      </p:sp>
      <p:sp>
        <p:nvSpPr>
          <p:cNvPr id="4" name="Slide Number Placeholder 3"/>
          <p:cNvSpPr>
            <a:spLocks noGrp="1"/>
          </p:cNvSpPr>
          <p:nvPr>
            <p:ph type="sldNum" sz="quarter" idx="5"/>
          </p:nvPr>
        </p:nvSpPr>
        <p:spPr/>
        <p:txBody>
          <a:bodyPr/>
          <a:lstStyle/>
          <a:p>
            <a:fld id="{CF67B9D5-4213-498D-A55B-9EAB712EE93E}" type="slidenum">
              <a:rPr lang="en-GB" smtClean="0"/>
              <a:t>6</a:t>
            </a:fld>
            <a:endParaRPr lang="en-GB"/>
          </a:p>
        </p:txBody>
      </p:sp>
    </p:spTree>
    <p:extLst>
      <p:ext uri="{BB962C8B-B14F-4D97-AF65-F5344CB8AC3E}">
        <p14:creationId xmlns:p14="http://schemas.microsoft.com/office/powerpoint/2010/main" val="337308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7</a:t>
            </a:fld>
            <a:endParaRPr lang="en-GB"/>
          </a:p>
        </p:txBody>
      </p:sp>
    </p:spTree>
    <p:extLst>
      <p:ext uri="{BB962C8B-B14F-4D97-AF65-F5344CB8AC3E}">
        <p14:creationId xmlns:p14="http://schemas.microsoft.com/office/powerpoint/2010/main" val="136295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8</a:t>
            </a:fld>
            <a:endParaRPr lang="en-GB"/>
          </a:p>
        </p:txBody>
      </p:sp>
    </p:spTree>
    <p:extLst>
      <p:ext uri="{BB962C8B-B14F-4D97-AF65-F5344CB8AC3E}">
        <p14:creationId xmlns:p14="http://schemas.microsoft.com/office/powerpoint/2010/main" val="3138758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67B9D5-4213-498D-A55B-9EAB712EE93E}" type="slidenum">
              <a:rPr lang="en-GB" smtClean="0"/>
              <a:t>9</a:t>
            </a:fld>
            <a:endParaRPr lang="en-GB"/>
          </a:p>
        </p:txBody>
      </p:sp>
    </p:spTree>
    <p:extLst>
      <p:ext uri="{BB962C8B-B14F-4D97-AF65-F5344CB8AC3E}">
        <p14:creationId xmlns:p14="http://schemas.microsoft.com/office/powerpoint/2010/main" val="275566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urple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3"/>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chemeClr val="tx2"/>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Click to edit Master text styles</a:t>
            </a:r>
          </a:p>
          <a:p>
            <a:pPr lvl="1"/>
            <a:r>
              <a:rPr lang="en-US"/>
              <a:t>Second level</a:t>
            </a:r>
          </a:p>
          <a:p>
            <a:pPr lvl="2"/>
            <a:r>
              <a:rPr lang="en-US"/>
              <a:t>Third level</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3"/>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18468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slide image green 12">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7A8D877D-C3E2-4489-BB0E-060B3AAF01E4}"/>
              </a:ext>
            </a:extLst>
          </p:cNvPr>
          <p:cNvSpPr txBox="1">
            <a:spLocks/>
          </p:cNvSpPr>
          <p:nvPr userDrawn="1"/>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a:t>Click to edit Master title style</a:t>
            </a:r>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rgbClr val="000000"/>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4"/>
                </a:solidFill>
              </a:defRPr>
            </a:lvl1pPr>
          </a:lstStyle>
          <a:p>
            <a:pPr lvl="0"/>
            <a:r>
              <a:rPr lang="en-US"/>
              <a:t>Edit Master text styles</a:t>
            </a:r>
          </a:p>
        </p:txBody>
      </p:sp>
    </p:spTree>
    <p:extLst>
      <p:ext uri="{BB962C8B-B14F-4D97-AF65-F5344CB8AC3E}">
        <p14:creationId xmlns:p14="http://schemas.microsoft.com/office/powerpoint/2010/main" val="6858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slide green">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4"/>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833130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green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4"/>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776195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slide image blue 12">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4B16DE1E-B2B4-4788-8615-029168462D47}"/>
              </a:ext>
            </a:extLst>
          </p:cNvPr>
          <p:cNvSpPr txBox="1">
            <a:spLocks/>
          </p:cNvSpPr>
          <p:nvPr/>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rgbClr val="000000"/>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2"/>
                </a:solidFill>
              </a:defRPr>
            </a:lvl1pPr>
          </a:lstStyle>
          <a:p>
            <a:pPr lvl="0"/>
            <a:r>
              <a:rPr lang="en-US" dirty="0"/>
              <a:t>Edit Master text styles</a:t>
            </a:r>
          </a:p>
        </p:txBody>
      </p:sp>
    </p:spTree>
    <p:extLst>
      <p:ext uri="{BB962C8B-B14F-4D97-AF65-F5344CB8AC3E}">
        <p14:creationId xmlns:p14="http://schemas.microsoft.com/office/powerpoint/2010/main" val="1174850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image green 12">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7A8D877D-C3E2-4489-BB0E-060B3AAF01E4}"/>
              </a:ext>
            </a:extLst>
          </p:cNvPr>
          <p:cNvSpPr txBox="1">
            <a:spLocks/>
          </p:cNvSpPr>
          <p:nvPr userDrawn="1"/>
        </p:nvSpPr>
        <p:spPr>
          <a:xfrm>
            <a:off x="3953933" y="1551519"/>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4" y="336987"/>
            <a:ext cx="7147700" cy="1644223"/>
          </a:xfrm>
          <a:prstGeom prst="rect">
            <a:avLst/>
          </a:prstGeom>
        </p:spPr>
        <p:txBody>
          <a:bodyPr vert="horz"/>
          <a:lstStyle>
            <a:lvl1pPr>
              <a:defRPr sz="3733" baseline="0">
                <a:solidFill>
                  <a:schemeClr val="accent4"/>
                </a:solidFill>
              </a:defRPr>
            </a:lvl1pPr>
          </a:lstStyle>
          <a:p>
            <a:r>
              <a:rPr lang="en-US" dirty="0"/>
              <a:t>Click to edit Master title style</a:t>
            </a:r>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chemeClr val="accent1"/>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4" y="6318245"/>
            <a:ext cx="2643717" cy="184151"/>
          </a:xfrm>
          <a:prstGeom prst="rect">
            <a:avLst/>
          </a:prstGeom>
        </p:spPr>
        <p:txBody>
          <a:bodyPr/>
          <a:lstStyle>
            <a:lvl1pPr>
              <a:lnSpc>
                <a:spcPts val="800"/>
              </a:lnSpc>
              <a:defRPr sz="1333" b="1">
                <a:solidFill>
                  <a:schemeClr val="accent4"/>
                </a:solidFill>
              </a:defRPr>
            </a:lvl1pPr>
          </a:lstStyle>
          <a:p>
            <a:pPr lvl="0"/>
            <a:r>
              <a:rPr lang="en-US" dirty="0"/>
              <a:t>Edit Master text styles</a:t>
            </a:r>
          </a:p>
        </p:txBody>
      </p:sp>
    </p:spTree>
    <p:extLst>
      <p:ext uri="{BB962C8B-B14F-4D97-AF65-F5344CB8AC3E}">
        <p14:creationId xmlns:p14="http://schemas.microsoft.com/office/powerpoint/2010/main" val="1400797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slide image blue 3">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C19B0FD-9A4E-4B4C-905C-F53A1CFDC293}"/>
              </a:ext>
            </a:extLst>
          </p:cNvPr>
          <p:cNvSpPr txBox="1">
            <a:spLocks/>
          </p:cNvSpPr>
          <p:nvPr/>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rgbClr val="000000"/>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2"/>
                </a:solidFill>
              </a:defRPr>
            </a:lvl1pPr>
          </a:lstStyle>
          <a:p>
            <a:pPr lvl="0"/>
            <a:r>
              <a:rPr lang="en-US" dirty="0"/>
              <a:t>Edit Master text styles</a:t>
            </a:r>
          </a:p>
        </p:txBody>
      </p:sp>
    </p:spTree>
    <p:extLst>
      <p:ext uri="{BB962C8B-B14F-4D97-AF65-F5344CB8AC3E}">
        <p14:creationId xmlns:p14="http://schemas.microsoft.com/office/powerpoint/2010/main" val="2933635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slide blue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2"/>
                </a:solidFill>
              </a:defRPr>
            </a:lvl1pPr>
          </a:lstStyle>
          <a:p>
            <a:r>
              <a:rPr lang="en-US" dirty="0"/>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2"/>
                </a:solidFill>
                <a:latin typeface="Arial" panose="020B0604020202020204" pitchFamily="34" charset="0"/>
                <a:cs typeface="Arial" panose="020B0604020202020204" pitchFamily="34" charset="0"/>
              </a:defRPr>
            </a:lvl1pPr>
          </a:lstStyle>
          <a:p>
            <a:pPr lvl="0"/>
            <a:r>
              <a:rPr lang="en-US" dirty="0"/>
              <a:t>Edit Master text styles</a:t>
            </a:r>
          </a:p>
        </p:txBody>
      </p:sp>
    </p:spTree>
    <p:extLst>
      <p:ext uri="{BB962C8B-B14F-4D97-AF65-F5344CB8AC3E}">
        <p14:creationId xmlns:p14="http://schemas.microsoft.com/office/powerpoint/2010/main" val="2768524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489BBEA-A2B5-BB46-8A52-BEA042F441D9}"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EF100-E83C-E047-9429-A3DC26CBEAFD}" type="slidenum">
              <a:rPr lang="en-US" smtClean="0"/>
              <a:t>‹#›</a:t>
            </a:fld>
            <a:endParaRPr lang="en-US"/>
          </a:p>
        </p:txBody>
      </p:sp>
    </p:spTree>
    <p:extLst>
      <p:ext uri="{BB962C8B-B14F-4D97-AF65-F5344CB8AC3E}">
        <p14:creationId xmlns:p14="http://schemas.microsoft.com/office/powerpoint/2010/main" val="594551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 slide image blue 10">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76A66CC8-D33D-4112-B598-5C06072A5CE0}"/>
              </a:ext>
            </a:extLst>
          </p:cNvPr>
          <p:cNvSpPr txBox="1">
            <a:spLocks/>
          </p:cNvSpPr>
          <p:nvPr userDrawn="1"/>
        </p:nvSpPr>
        <p:spPr>
          <a:xfrm>
            <a:off x="3953933" y="1551519"/>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4" y="336987"/>
            <a:ext cx="7147700" cy="1644223"/>
          </a:xfrm>
          <a:prstGeom prst="rect">
            <a:avLst/>
          </a:prstGeom>
        </p:spPr>
        <p:txBody>
          <a:bodyPr vert="horz"/>
          <a:lstStyle>
            <a:lvl1pPr>
              <a:defRPr sz="3733" baseline="0">
                <a:solidFill>
                  <a:schemeClr val="accent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rgbClr val="000000"/>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4" y="6318245"/>
            <a:ext cx="2643717" cy="184151"/>
          </a:xfrm>
          <a:prstGeom prst="rect">
            <a:avLst/>
          </a:prstGeom>
        </p:spPr>
        <p:txBody>
          <a:bodyPr/>
          <a:lstStyle>
            <a:lvl1pPr>
              <a:lnSpc>
                <a:spcPts val="800"/>
              </a:lnSpc>
              <a:defRPr sz="1333" b="1">
                <a:solidFill>
                  <a:schemeClr val="accent2"/>
                </a:solidFill>
              </a:defRPr>
            </a:lvl1pPr>
          </a:lstStyle>
          <a:p>
            <a:pPr lvl="0"/>
            <a:r>
              <a:rPr lang="en-US" dirty="0"/>
              <a:t>Edit Master text styles</a:t>
            </a:r>
          </a:p>
        </p:txBody>
      </p:sp>
    </p:spTree>
    <p:extLst>
      <p:ext uri="{BB962C8B-B14F-4D97-AF65-F5344CB8AC3E}">
        <p14:creationId xmlns:p14="http://schemas.microsoft.com/office/powerpoint/2010/main" val="3773119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 slide purple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4" y="336987"/>
            <a:ext cx="7147700" cy="1644223"/>
          </a:xfrm>
          <a:prstGeom prst="rect">
            <a:avLst/>
          </a:prstGeom>
        </p:spPr>
        <p:txBody>
          <a:bodyPr vert="horz"/>
          <a:lstStyle>
            <a:lvl1pPr>
              <a:defRPr sz="3733" baseline="0">
                <a:solidFill>
                  <a:schemeClr val="accent3"/>
                </a:solidFill>
              </a:defRPr>
            </a:lvl1pPr>
          </a:lstStyle>
          <a:p>
            <a:r>
              <a:rPr lang="en-US" dirty="0"/>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chemeClr val="tx2"/>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8" name="Text Placeholder 11"/>
          <p:cNvSpPr>
            <a:spLocks noGrp="1"/>
          </p:cNvSpPr>
          <p:nvPr>
            <p:ph type="body" sz="quarter" idx="14"/>
          </p:nvPr>
        </p:nvSpPr>
        <p:spPr>
          <a:xfrm>
            <a:off x="433424" y="6318245"/>
            <a:ext cx="2643717" cy="184151"/>
          </a:xfrm>
          <a:prstGeom prst="rect">
            <a:avLst/>
          </a:prstGeom>
        </p:spPr>
        <p:txBody>
          <a:bodyPr/>
          <a:lstStyle>
            <a:lvl1pPr marL="0" indent="0">
              <a:lnSpc>
                <a:spcPts val="800"/>
              </a:lnSpc>
              <a:buNone/>
              <a:defRPr sz="1333" b="1">
                <a:solidFill>
                  <a:schemeClr val="accent3"/>
                </a:solidFill>
                <a:latin typeface="Arial" panose="020B0604020202020204" pitchFamily="34" charset="0"/>
                <a:cs typeface="Arial" panose="020B0604020202020204" pitchFamily="34" charset="0"/>
              </a:defRPr>
            </a:lvl1pPr>
          </a:lstStyle>
          <a:p>
            <a:pPr lvl="0"/>
            <a:r>
              <a:rPr lang="en-US" dirty="0"/>
              <a:t>Edit Master text styles</a:t>
            </a:r>
          </a:p>
        </p:txBody>
      </p:sp>
    </p:spTree>
    <p:extLst>
      <p:ext uri="{BB962C8B-B14F-4D97-AF65-F5344CB8AC3E}">
        <p14:creationId xmlns:p14="http://schemas.microsoft.com/office/powerpoint/2010/main" val="26837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slide green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4" y="336987"/>
            <a:ext cx="7147700" cy="1644223"/>
          </a:xfrm>
          <a:prstGeom prst="rect">
            <a:avLst/>
          </a:prstGeom>
        </p:spPr>
        <p:txBody>
          <a:bodyPr vert="horz"/>
          <a:lstStyle>
            <a:lvl1pPr>
              <a:defRPr sz="3733" baseline="0">
                <a:solidFill>
                  <a:schemeClr val="accent4"/>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chemeClr val="accent1"/>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8" name="Text Placeholder 11"/>
          <p:cNvSpPr>
            <a:spLocks noGrp="1"/>
          </p:cNvSpPr>
          <p:nvPr>
            <p:ph type="body" sz="quarter" idx="14"/>
          </p:nvPr>
        </p:nvSpPr>
        <p:spPr>
          <a:xfrm>
            <a:off x="433424" y="6318245"/>
            <a:ext cx="2643717" cy="184151"/>
          </a:xfrm>
          <a:prstGeom prst="rect">
            <a:avLst/>
          </a:prstGeom>
        </p:spPr>
        <p:txBody>
          <a:bodyPr/>
          <a:lstStyle>
            <a:lvl1pPr marL="0" indent="0">
              <a:lnSpc>
                <a:spcPts val="800"/>
              </a:lnSpc>
              <a:buNone/>
              <a:defRPr sz="1333" b="1">
                <a:solidFill>
                  <a:schemeClr val="accent4"/>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18617060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slide image blue 8">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1AA5D05-0B10-4083-A274-8494D6CE9773}"/>
              </a:ext>
            </a:extLst>
          </p:cNvPr>
          <p:cNvSpPr txBox="1">
            <a:spLocks/>
          </p:cNvSpPr>
          <p:nvPr/>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rgbClr val="000000"/>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2"/>
                </a:solidFill>
              </a:defRPr>
            </a:lvl1pPr>
          </a:lstStyle>
          <a:p>
            <a:pPr lvl="0"/>
            <a:r>
              <a:rPr lang="en-US" dirty="0"/>
              <a:t>Edit Master text styles</a:t>
            </a:r>
          </a:p>
        </p:txBody>
      </p:sp>
    </p:spTree>
    <p:extLst>
      <p:ext uri="{BB962C8B-B14F-4D97-AF65-F5344CB8AC3E}">
        <p14:creationId xmlns:p14="http://schemas.microsoft.com/office/powerpoint/2010/main" val="4293170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t slide blue">
    <p:spTree>
      <p:nvGrpSpPr>
        <p:cNvPr id="1" name=""/>
        <p:cNvGrpSpPr/>
        <p:nvPr/>
      </p:nvGrpSpPr>
      <p:grpSpPr>
        <a:xfrm>
          <a:off x="0" y="0"/>
          <a:ext cx="0" cy="0"/>
          <a:chOff x="0" y="0"/>
          <a:chExt cx="0" cy="0"/>
        </a:xfrm>
      </p:grpSpPr>
      <p:sp>
        <p:nvSpPr>
          <p:cNvPr id="6" name="Title 1"/>
          <p:cNvSpPr>
            <a:spLocks noGrp="1"/>
          </p:cNvSpPr>
          <p:nvPr>
            <p:ph type="title"/>
          </p:nvPr>
        </p:nvSpPr>
        <p:spPr>
          <a:xfrm>
            <a:off x="589095" y="336989"/>
            <a:ext cx="7147700" cy="1644223"/>
          </a:xfrm>
          <a:prstGeom prst="rect">
            <a:avLst/>
          </a:prstGeom>
        </p:spPr>
        <p:txBody>
          <a:bodyPr vert="horz"/>
          <a:lstStyle>
            <a:lvl1pPr>
              <a:defRPr sz="3733" baseline="0">
                <a:solidFill>
                  <a:schemeClr val="accent2"/>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8" name="Text Placeholder 11"/>
          <p:cNvSpPr>
            <a:spLocks noGrp="1"/>
          </p:cNvSpPr>
          <p:nvPr>
            <p:ph type="body" sz="quarter" idx="14"/>
          </p:nvPr>
        </p:nvSpPr>
        <p:spPr>
          <a:xfrm>
            <a:off x="433424" y="6318246"/>
            <a:ext cx="2643717" cy="184151"/>
          </a:xfrm>
          <a:prstGeom prst="rect">
            <a:avLst/>
          </a:prstGeom>
        </p:spPr>
        <p:txBody>
          <a:bodyPr/>
          <a:lstStyle>
            <a:lvl1pPr marL="0" indent="0">
              <a:lnSpc>
                <a:spcPts val="800"/>
              </a:lnSpc>
              <a:buNone/>
              <a:defRPr sz="1333" b="1">
                <a:solidFill>
                  <a:schemeClr val="accent2"/>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17062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Green 2">
    <p:spTree>
      <p:nvGrpSpPr>
        <p:cNvPr id="1" name=""/>
        <p:cNvGrpSpPr/>
        <p:nvPr/>
      </p:nvGrpSpPr>
      <p:grpSpPr>
        <a:xfrm>
          <a:off x="0" y="0"/>
          <a:ext cx="0" cy="0"/>
          <a:chOff x="0" y="0"/>
          <a:chExt cx="0" cy="0"/>
        </a:xfrm>
      </p:grpSpPr>
      <p:sp>
        <p:nvSpPr>
          <p:cNvPr id="5" name="Title 1"/>
          <p:cNvSpPr>
            <a:spLocks noGrp="1"/>
          </p:cNvSpPr>
          <p:nvPr>
            <p:ph type="ctrTitle"/>
          </p:nvPr>
        </p:nvSpPr>
        <p:spPr>
          <a:xfrm>
            <a:off x="541823" y="2190235"/>
            <a:ext cx="5832083" cy="3583048"/>
          </a:xfrm>
          <a:prstGeom prst="rect">
            <a:avLst/>
          </a:prstGeom>
        </p:spPr>
        <p:txBody>
          <a:bodyPr/>
          <a:lstStyle>
            <a:lvl1pPr>
              <a:defRPr sz="5333">
                <a:solidFill>
                  <a:schemeClr val="bg1"/>
                </a:solidFill>
              </a:defRPr>
            </a:lvl1pPr>
          </a:lstStyle>
          <a:p>
            <a:r>
              <a:rPr lang="en-US"/>
              <a:t>Click to edit Master title style</a:t>
            </a:r>
            <a:endParaRPr lang="en-US" dirty="0"/>
          </a:p>
        </p:txBody>
      </p:sp>
      <p:sp>
        <p:nvSpPr>
          <p:cNvPr id="12" name="Text Placeholder 8"/>
          <p:cNvSpPr>
            <a:spLocks noGrp="1"/>
          </p:cNvSpPr>
          <p:nvPr>
            <p:ph type="body" sz="quarter" idx="10"/>
          </p:nvPr>
        </p:nvSpPr>
        <p:spPr>
          <a:xfrm>
            <a:off x="528120" y="1835007"/>
            <a:ext cx="4758267" cy="333792"/>
          </a:xfrm>
          <a:prstGeom prst="rect">
            <a:avLst/>
          </a:prstGeom>
        </p:spPr>
        <p:txBody>
          <a:bodyPr vert="horz"/>
          <a:lstStyle>
            <a:lvl1pPr>
              <a:defRPr b="0" i="0" baseline="0">
                <a:solidFill>
                  <a:schemeClr val="bg1"/>
                </a:solidFill>
                <a:latin typeface="+mn-lt"/>
              </a:defRPr>
            </a:lvl1pPr>
          </a:lstStyle>
          <a:p>
            <a:pPr lvl="0"/>
            <a:r>
              <a:rPr lang="en-US" dirty="0"/>
              <a:t>Click to edit Master text styles</a:t>
            </a:r>
          </a:p>
        </p:txBody>
      </p:sp>
      <p:sp>
        <p:nvSpPr>
          <p:cNvPr id="14" name="Text Placeholder 8"/>
          <p:cNvSpPr>
            <a:spLocks noGrp="1"/>
          </p:cNvSpPr>
          <p:nvPr>
            <p:ph type="body" sz="quarter" idx="11"/>
          </p:nvPr>
        </p:nvSpPr>
        <p:spPr>
          <a:xfrm>
            <a:off x="528137" y="6066636"/>
            <a:ext cx="4771953" cy="333793"/>
          </a:xfrm>
          <a:prstGeom prst="rect">
            <a:avLst/>
          </a:prstGeom>
        </p:spPr>
        <p:txBody>
          <a:bodyPr vert="horz"/>
          <a:lstStyle>
            <a:lvl1pPr>
              <a:defRPr b="0" i="0" baseline="0">
                <a:solidFill>
                  <a:schemeClr val="bg1"/>
                </a:solidFill>
                <a:latin typeface="+mn-lt"/>
              </a:defRPr>
            </a:lvl1pPr>
          </a:lstStyle>
          <a:p>
            <a:pPr lvl="0"/>
            <a:r>
              <a:rPr lang="en-US"/>
              <a:t>Edit Master text styles</a:t>
            </a:r>
          </a:p>
        </p:txBody>
      </p:sp>
    </p:spTree>
    <p:extLst>
      <p:ext uri="{BB962C8B-B14F-4D97-AF65-F5344CB8AC3E}">
        <p14:creationId xmlns:p14="http://schemas.microsoft.com/office/powerpoint/2010/main" val="275405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image green 4">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2D28FF6D-C89D-4A06-9512-709DF7BDAC25}"/>
              </a:ext>
            </a:extLst>
          </p:cNvPr>
          <p:cNvSpPr txBox="1">
            <a:spLocks/>
          </p:cNvSpPr>
          <p:nvPr userDrawn="1"/>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dirty="0"/>
              <a:t>Click to edit Master title style</a:t>
            </a:r>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chemeClr val="accent1"/>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4"/>
                </a:solidFill>
              </a:defRPr>
            </a:lvl1pPr>
          </a:lstStyle>
          <a:p>
            <a:pPr lvl="0"/>
            <a:r>
              <a:rPr lang="en-US" dirty="0"/>
              <a:t>Edit Master text styles</a:t>
            </a:r>
          </a:p>
        </p:txBody>
      </p:sp>
    </p:spTree>
    <p:extLst>
      <p:ext uri="{BB962C8B-B14F-4D97-AF65-F5344CB8AC3E}">
        <p14:creationId xmlns:p14="http://schemas.microsoft.com/office/powerpoint/2010/main" val="136412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Green 6">
    <p:spTree>
      <p:nvGrpSpPr>
        <p:cNvPr id="1" name=""/>
        <p:cNvGrpSpPr/>
        <p:nvPr/>
      </p:nvGrpSpPr>
      <p:grpSpPr>
        <a:xfrm>
          <a:off x="0" y="0"/>
          <a:ext cx="0" cy="0"/>
          <a:chOff x="0" y="0"/>
          <a:chExt cx="0" cy="0"/>
        </a:xfrm>
      </p:grpSpPr>
      <p:sp>
        <p:nvSpPr>
          <p:cNvPr id="5" name="Title 1"/>
          <p:cNvSpPr>
            <a:spLocks noGrp="1"/>
          </p:cNvSpPr>
          <p:nvPr>
            <p:ph type="ctrTitle"/>
          </p:nvPr>
        </p:nvSpPr>
        <p:spPr>
          <a:xfrm>
            <a:off x="541823" y="2190235"/>
            <a:ext cx="5832083" cy="3583048"/>
          </a:xfrm>
          <a:prstGeom prst="rect">
            <a:avLst/>
          </a:prstGeom>
        </p:spPr>
        <p:txBody>
          <a:bodyPr/>
          <a:lstStyle>
            <a:lvl1pPr>
              <a:defRPr sz="5333">
                <a:solidFill>
                  <a:schemeClr val="bg1"/>
                </a:solidFill>
              </a:defRPr>
            </a:lvl1pPr>
          </a:lstStyle>
          <a:p>
            <a:r>
              <a:rPr lang="en-US"/>
              <a:t>Click to edit Master title style</a:t>
            </a:r>
            <a:endParaRPr lang="en-US" dirty="0"/>
          </a:p>
        </p:txBody>
      </p:sp>
      <p:sp>
        <p:nvSpPr>
          <p:cNvPr id="12" name="Text Placeholder 8"/>
          <p:cNvSpPr>
            <a:spLocks noGrp="1"/>
          </p:cNvSpPr>
          <p:nvPr>
            <p:ph type="body" sz="quarter" idx="10"/>
          </p:nvPr>
        </p:nvSpPr>
        <p:spPr>
          <a:xfrm>
            <a:off x="528120" y="1835007"/>
            <a:ext cx="4758267" cy="333792"/>
          </a:xfrm>
          <a:prstGeom prst="rect">
            <a:avLst/>
          </a:prstGeom>
        </p:spPr>
        <p:txBody>
          <a:bodyPr vert="horz"/>
          <a:lstStyle>
            <a:lvl1pPr>
              <a:defRPr b="0" i="0" baseline="0">
                <a:solidFill>
                  <a:schemeClr val="bg1"/>
                </a:solidFill>
                <a:latin typeface="+mn-lt"/>
              </a:defRPr>
            </a:lvl1pPr>
          </a:lstStyle>
          <a:p>
            <a:pPr lvl="0"/>
            <a:r>
              <a:rPr lang="en-US" dirty="0"/>
              <a:t>Click to edit Master text styles</a:t>
            </a:r>
          </a:p>
        </p:txBody>
      </p:sp>
      <p:sp>
        <p:nvSpPr>
          <p:cNvPr id="14" name="Text Placeholder 8"/>
          <p:cNvSpPr>
            <a:spLocks noGrp="1"/>
          </p:cNvSpPr>
          <p:nvPr>
            <p:ph type="body" sz="quarter" idx="11"/>
          </p:nvPr>
        </p:nvSpPr>
        <p:spPr>
          <a:xfrm>
            <a:off x="528137" y="6066636"/>
            <a:ext cx="4771953" cy="333793"/>
          </a:xfrm>
          <a:prstGeom prst="rect">
            <a:avLst/>
          </a:prstGeom>
        </p:spPr>
        <p:txBody>
          <a:bodyPr vert="horz"/>
          <a:lstStyle>
            <a:lvl1pPr>
              <a:defRPr b="0" i="0" baseline="0">
                <a:solidFill>
                  <a:schemeClr val="bg1"/>
                </a:solidFill>
                <a:latin typeface="+mn-lt"/>
              </a:defRPr>
            </a:lvl1pPr>
          </a:lstStyle>
          <a:p>
            <a:pPr lvl="0"/>
            <a:r>
              <a:rPr lang="en-US"/>
              <a:t>Edit Master text styles</a:t>
            </a:r>
          </a:p>
        </p:txBody>
      </p:sp>
    </p:spTree>
    <p:extLst>
      <p:ext uri="{BB962C8B-B14F-4D97-AF65-F5344CB8AC3E}">
        <p14:creationId xmlns:p14="http://schemas.microsoft.com/office/powerpoint/2010/main" val="44400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image green 7">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BD40C6CB-9A96-4883-AEDF-F38A3BC93000}"/>
              </a:ext>
            </a:extLst>
          </p:cNvPr>
          <p:cNvSpPr txBox="1">
            <a:spLocks/>
          </p:cNvSpPr>
          <p:nvPr userDrawn="1"/>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dirty="0"/>
              <a:t>Click to edit Master title style</a:t>
            </a:r>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chemeClr val="accent1"/>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4"/>
                </a:solidFill>
              </a:defRPr>
            </a:lvl1pPr>
          </a:lstStyle>
          <a:p>
            <a:pPr lvl="0"/>
            <a:r>
              <a:rPr lang="en-US" dirty="0"/>
              <a:t>Edit Master text styles</a:t>
            </a:r>
          </a:p>
        </p:txBody>
      </p:sp>
    </p:spTree>
    <p:extLst>
      <p:ext uri="{BB962C8B-B14F-4D97-AF65-F5344CB8AC3E}">
        <p14:creationId xmlns:p14="http://schemas.microsoft.com/office/powerpoint/2010/main" val="102540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image green 5">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957BBC4-5BE9-45EC-A38E-938361943ECB}"/>
              </a:ext>
            </a:extLst>
          </p:cNvPr>
          <p:cNvSpPr txBox="1">
            <a:spLocks/>
          </p:cNvSpPr>
          <p:nvPr userDrawn="1"/>
        </p:nvSpPr>
        <p:spPr>
          <a:xfrm>
            <a:off x="3953933" y="1551518"/>
            <a:ext cx="7147984" cy="4176183"/>
          </a:xfrm>
          <a:prstGeom prst="rect">
            <a:avLst/>
          </a:prstGeom>
        </p:spPr>
        <p:txBody>
          <a:bodyPr/>
          <a:lstStyle>
            <a:lvl1pPr marL="0" indent="0" algn="l" defTabSz="457200" rtl="0" eaLnBrk="0" fontAlgn="base" hangingPunct="0">
              <a:lnSpc>
                <a:spcPts val="1675"/>
              </a:lnSpc>
              <a:spcBef>
                <a:spcPct val="0"/>
              </a:spcBef>
              <a:spcAft>
                <a:spcPct val="0"/>
              </a:spcAft>
              <a:buFont typeface="Arial" panose="020B0604020202020204" pitchFamily="34" charset="0"/>
              <a:buNone/>
              <a:defRPr sz="1400" kern="1200">
                <a:solidFill>
                  <a:schemeClr val="bg2">
                    <a:lumMod val="10000"/>
                  </a:schemeClr>
                </a:solidFill>
                <a:latin typeface="Arial" panose="020B0604020202020204" pitchFamily="34" charset="0"/>
                <a:ea typeface="+mn-ea"/>
                <a:cs typeface="Arial" panose="020B0604020202020204" pitchFamily="34" charset="0"/>
              </a:defRPr>
            </a:lvl1pPr>
            <a:lvl2pPr marL="225425" indent="-134938"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2pPr>
            <a:lvl3pPr marL="400050" indent="-158750" algn="l" defTabSz="457200" rtl="0" eaLnBrk="0" fontAlgn="base" hangingPunct="0">
              <a:spcBef>
                <a:spcPct val="20000"/>
              </a:spcBef>
              <a:spcAft>
                <a:spcPct val="0"/>
              </a:spcAft>
              <a:buClr>
                <a:schemeClr val="accent5"/>
              </a:buClr>
              <a:buSzPct val="110000"/>
              <a:buFont typeface="Arial" panose="020B0604020202020204" pitchFamily="34" charset="0"/>
              <a:buChar char="•"/>
              <a:tabLst/>
              <a:defRPr sz="1400" kern="1200">
                <a:solidFill>
                  <a:schemeClr val="bg2">
                    <a:lumMod val="10000"/>
                  </a:schemeClr>
                </a:solidFill>
                <a:latin typeface="Arial" panose="020B0604020202020204" pitchFamily="34" charset="0"/>
                <a:ea typeface="+mn-ea"/>
                <a:cs typeface="Arial" panose="020B0604020202020204" pitchFamily="34" charset="0"/>
              </a:defRPr>
            </a:lvl3pPr>
            <a:lvl4pPr marL="1657350" indent="-95250" algn="l" defTabSz="457200" rtl="0" eaLnBrk="0" fontAlgn="base" hangingPunct="0">
              <a:spcBef>
                <a:spcPct val="20000"/>
              </a:spcBef>
              <a:spcAft>
                <a:spcPct val="0"/>
              </a:spcAft>
              <a:buFont typeface="Arial" panose="020B0604020202020204" pitchFamily="34" charset="0"/>
              <a:buChar char="•"/>
              <a:tabLst/>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GB" sz="1867" dirty="0"/>
          </a:p>
        </p:txBody>
      </p:sp>
      <p:sp>
        <p:nvSpPr>
          <p:cNvPr id="11"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4"/>
                </a:solidFill>
              </a:defRPr>
            </a:lvl1pPr>
          </a:lstStyle>
          <a:p>
            <a:r>
              <a:rPr lang="en-US" dirty="0"/>
              <a:t>Click to edit Master title style</a:t>
            </a:r>
          </a:p>
        </p:txBody>
      </p:sp>
      <p:sp>
        <p:nvSpPr>
          <p:cNvPr id="8" name="Text Placeholder 7"/>
          <p:cNvSpPr>
            <a:spLocks noGrp="1"/>
          </p:cNvSpPr>
          <p:nvPr>
            <p:ph type="body" sz="quarter" idx="13"/>
          </p:nvPr>
        </p:nvSpPr>
        <p:spPr>
          <a:xfrm>
            <a:off x="588433" y="2262717"/>
            <a:ext cx="7060795" cy="3774016"/>
          </a:xfrm>
          <a:prstGeom prst="rect">
            <a:avLst/>
          </a:prstGeom>
        </p:spPr>
        <p:txBody>
          <a:bodyPr/>
          <a:lstStyle>
            <a:lvl1pPr marL="0" indent="0">
              <a:buFont typeface="Arial" panose="020B0604020202020204" pitchFamily="34" charset="0"/>
              <a:buNone/>
              <a:defRPr sz="1867">
                <a:solidFill>
                  <a:schemeClr val="accent1"/>
                </a:solidFill>
                <a:latin typeface="+mn-lt"/>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12" name="Text Placeholder 11"/>
          <p:cNvSpPr>
            <a:spLocks noGrp="1"/>
          </p:cNvSpPr>
          <p:nvPr>
            <p:ph type="body" sz="quarter" idx="14"/>
          </p:nvPr>
        </p:nvSpPr>
        <p:spPr>
          <a:xfrm>
            <a:off x="433423" y="6318243"/>
            <a:ext cx="2643717" cy="184151"/>
          </a:xfrm>
          <a:prstGeom prst="rect">
            <a:avLst/>
          </a:prstGeom>
        </p:spPr>
        <p:txBody>
          <a:bodyPr/>
          <a:lstStyle>
            <a:lvl1pPr>
              <a:lnSpc>
                <a:spcPts val="800"/>
              </a:lnSpc>
              <a:defRPr sz="1333" b="1">
                <a:solidFill>
                  <a:schemeClr val="accent4"/>
                </a:solidFill>
              </a:defRPr>
            </a:lvl1pPr>
          </a:lstStyle>
          <a:p>
            <a:pPr lvl="0"/>
            <a:r>
              <a:rPr lang="en-US" dirty="0"/>
              <a:t>Edit Master text styles</a:t>
            </a:r>
          </a:p>
        </p:txBody>
      </p:sp>
    </p:spTree>
    <p:extLst>
      <p:ext uri="{BB962C8B-B14F-4D97-AF65-F5344CB8AC3E}">
        <p14:creationId xmlns:p14="http://schemas.microsoft.com/office/powerpoint/2010/main" val="255485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purple - no circle">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3"/>
                </a:solidFill>
              </a:defRPr>
            </a:lvl1pPr>
          </a:lstStyle>
          <a:p>
            <a:r>
              <a:rPr lang="en-US" dirty="0"/>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dirty="0"/>
              <a:t>Edit Master text styles</a:t>
            </a:r>
          </a:p>
          <a:p>
            <a:pPr lvl="0"/>
            <a:endParaRPr lang="en-US" dirty="0"/>
          </a:p>
          <a:p>
            <a:pPr lvl="0"/>
            <a:r>
              <a:rPr lang="en-US" dirty="0"/>
              <a:t>test</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3"/>
                </a:solidFill>
                <a:latin typeface="Arial" panose="020B0604020202020204" pitchFamily="34" charset="0"/>
                <a:cs typeface="Arial" panose="020B0604020202020204" pitchFamily="34" charset="0"/>
              </a:defRPr>
            </a:lvl1pPr>
          </a:lstStyle>
          <a:p>
            <a:pPr lvl="0"/>
            <a:r>
              <a:rPr lang="en-US" dirty="0"/>
              <a:t>Edit Master text styles</a:t>
            </a:r>
          </a:p>
        </p:txBody>
      </p:sp>
    </p:spTree>
    <p:extLst>
      <p:ext uri="{BB962C8B-B14F-4D97-AF65-F5344CB8AC3E}">
        <p14:creationId xmlns:p14="http://schemas.microsoft.com/office/powerpoint/2010/main" val="35144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slide purple">
    <p:spTree>
      <p:nvGrpSpPr>
        <p:cNvPr id="1" name=""/>
        <p:cNvGrpSpPr/>
        <p:nvPr/>
      </p:nvGrpSpPr>
      <p:grpSpPr>
        <a:xfrm>
          <a:off x="0" y="0"/>
          <a:ext cx="0" cy="0"/>
          <a:chOff x="0" y="0"/>
          <a:chExt cx="0" cy="0"/>
        </a:xfrm>
      </p:grpSpPr>
      <p:sp>
        <p:nvSpPr>
          <p:cNvPr id="6" name="Title 1"/>
          <p:cNvSpPr>
            <a:spLocks noGrp="1"/>
          </p:cNvSpPr>
          <p:nvPr>
            <p:ph type="title"/>
          </p:nvPr>
        </p:nvSpPr>
        <p:spPr>
          <a:xfrm>
            <a:off x="589093" y="336986"/>
            <a:ext cx="7147700" cy="1644223"/>
          </a:xfrm>
          <a:prstGeom prst="rect">
            <a:avLst/>
          </a:prstGeom>
        </p:spPr>
        <p:txBody>
          <a:bodyPr vert="horz"/>
          <a:lstStyle>
            <a:lvl1pPr>
              <a:defRPr sz="3733" baseline="0">
                <a:solidFill>
                  <a:schemeClr val="accent3"/>
                </a:solidFill>
              </a:defRPr>
            </a:lvl1pPr>
          </a:lstStyle>
          <a:p>
            <a:r>
              <a:rPr lang="en-US"/>
              <a:t>Click to edit Master title style</a:t>
            </a:r>
          </a:p>
        </p:txBody>
      </p:sp>
      <p:sp>
        <p:nvSpPr>
          <p:cNvPr id="7" name="Text Placeholder 7"/>
          <p:cNvSpPr>
            <a:spLocks noGrp="1"/>
          </p:cNvSpPr>
          <p:nvPr>
            <p:ph type="body" sz="quarter" idx="13"/>
          </p:nvPr>
        </p:nvSpPr>
        <p:spPr>
          <a:xfrm>
            <a:off x="588433" y="2262717"/>
            <a:ext cx="8958840" cy="3774016"/>
          </a:xfrm>
          <a:prstGeom prst="rect">
            <a:avLst/>
          </a:prstGeom>
        </p:spPr>
        <p:txBody>
          <a:bodyPr/>
          <a:lstStyle>
            <a:lvl1pPr marL="0" indent="0">
              <a:buFont typeface="Arial" panose="020B0604020202020204" pitchFamily="34" charset="0"/>
              <a:buNone/>
              <a:defRPr sz="1867">
                <a:solidFill>
                  <a:srgbClr val="000000"/>
                </a:solidFill>
                <a:latin typeface="Arial" panose="020B0604020202020204" pitchFamily="34" charset="0"/>
                <a:cs typeface="Arial" panose="020B0604020202020204" pitchFamily="34" charset="0"/>
              </a:defRPr>
            </a:lvl1pPr>
            <a:lvl2pPr>
              <a:defRPr sz="1867">
                <a:solidFill>
                  <a:srgbClr val="000000"/>
                </a:solidFill>
                <a:latin typeface="+mn-lt"/>
              </a:defRPr>
            </a:lvl2pPr>
            <a:lvl3pPr>
              <a:defRPr sz="1867">
                <a:solidFill>
                  <a:srgbClr val="000000"/>
                </a:solidFill>
                <a:latin typeface="+mn-lt"/>
              </a:defRPr>
            </a:lvl3pPr>
            <a:lvl4pPr>
              <a:defRPr sz="1867">
                <a:solidFill>
                  <a:srgbClr val="000000"/>
                </a:solidFill>
                <a:latin typeface="+mn-lt"/>
              </a:defRPr>
            </a:lvl4pPr>
            <a:lvl5pPr>
              <a:defRPr sz="1867">
                <a:solidFill>
                  <a:srgbClr val="000000"/>
                </a:solidFill>
                <a:latin typeface="+mn-lt"/>
              </a:defRPr>
            </a:lvl5pPr>
          </a:lstStyle>
          <a:p>
            <a:pPr lvl="0"/>
            <a:r>
              <a:rPr lang="en-US"/>
              <a:t>Edit Master text styles</a:t>
            </a:r>
          </a:p>
          <a:p>
            <a:pPr lvl="0"/>
            <a:endParaRPr lang="en-US"/>
          </a:p>
          <a:p>
            <a:pPr lvl="0"/>
            <a:r>
              <a:rPr lang="en-US"/>
              <a:t>test</a:t>
            </a:r>
          </a:p>
        </p:txBody>
      </p:sp>
      <p:sp>
        <p:nvSpPr>
          <p:cNvPr id="8" name="Text Placeholder 11"/>
          <p:cNvSpPr>
            <a:spLocks noGrp="1"/>
          </p:cNvSpPr>
          <p:nvPr>
            <p:ph type="body" sz="quarter" idx="14"/>
          </p:nvPr>
        </p:nvSpPr>
        <p:spPr>
          <a:xfrm>
            <a:off x="433423" y="6318243"/>
            <a:ext cx="2643717" cy="184151"/>
          </a:xfrm>
          <a:prstGeom prst="rect">
            <a:avLst/>
          </a:prstGeom>
        </p:spPr>
        <p:txBody>
          <a:bodyPr/>
          <a:lstStyle>
            <a:lvl1pPr marL="0" indent="0">
              <a:lnSpc>
                <a:spcPts val="800"/>
              </a:lnSpc>
              <a:buNone/>
              <a:defRPr sz="1333" b="1">
                <a:solidFill>
                  <a:schemeClr val="accent3"/>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1766331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1.png"/><Relationship Id="rId5" Type="http://schemas.openxmlformats.org/officeDocument/2006/relationships/theme" Target="../theme/theme10.xml"/><Relationship Id="rId4"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10.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5.xml"/><Relationship Id="rId4" Type="http://schemas.openxmlformats.org/officeDocument/2006/relationships/image" Target="../media/image5.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6.xml"/><Relationship Id="rId4" Type="http://schemas.openxmlformats.org/officeDocument/2006/relationships/image" Target="../media/image6.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7.xml"/><Relationship Id="rId4" Type="http://schemas.openxmlformats.org/officeDocument/2006/relationships/image" Target="../media/image7.jpeg"/></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7.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15.xml"/><Relationship Id="rId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11">
            <a:extLst>
              <a:ext uri="{FF2B5EF4-FFF2-40B4-BE49-F238E27FC236}">
                <a16:creationId xmlns:a16="http://schemas.microsoft.com/office/drawing/2014/main" id="{09DC352B-CCF7-4E86-9556-DFB395A419BF}"/>
              </a:ext>
            </a:extLst>
          </p:cNvPr>
          <p:cNvSpPr txBox="1">
            <a:spLocks/>
          </p:cNvSpPr>
          <p:nvPr/>
        </p:nvSpPr>
        <p:spPr>
          <a:xfrm>
            <a:off x="9095318" y="6311901"/>
            <a:ext cx="2643716"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4C9C6D10-F2DA-4F20-9A4C-F21A99831B4B}" type="slidenum">
              <a:rPr lang="en-US" altLang="en-US" sz="1333" b="1">
                <a:solidFill>
                  <a:srgbClr val="8917A6"/>
                </a:solidFill>
              </a:rPr>
              <a:pPr algn="r">
                <a:lnSpc>
                  <a:spcPts val="800"/>
                </a:lnSpc>
              </a:pPr>
              <a:t>‹#›</a:t>
            </a:fld>
            <a:endParaRPr lang="en-US" altLang="en-US" sz="1333" b="1">
              <a:solidFill>
                <a:srgbClr val="8917A6"/>
              </a:solidFill>
            </a:endParaRPr>
          </a:p>
        </p:txBody>
      </p:sp>
      <p:pic>
        <p:nvPicPr>
          <p:cNvPr id="6" name="Picture 4" descr="NMC logo">
            <a:extLst>
              <a:ext uri="{FF2B5EF4-FFF2-40B4-BE49-F238E27FC236}">
                <a16:creationId xmlns:a16="http://schemas.microsoft.com/office/drawing/2014/main" id="{9670FA76-756F-4529-9245-447E3B25853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17695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09585" rtl="0" eaLnBrk="1" fontAlgn="base" hangingPunct="1">
        <a:spcBef>
          <a:spcPct val="0"/>
        </a:spcBef>
        <a:spcAft>
          <a:spcPct val="0"/>
        </a:spcAft>
        <a:defRPr sz="5867" b="1" kern="1200">
          <a:solidFill>
            <a:srgbClr val="4C5F93"/>
          </a:solidFill>
          <a:latin typeface="Arial"/>
          <a:ea typeface="+mj-ea"/>
          <a:cs typeface="+mj-cs"/>
        </a:defRPr>
      </a:lvl1pPr>
      <a:lvl2pPr algn="l" defTabSz="609585" rtl="0" eaLnBrk="1" fontAlgn="base" hangingPunct="1">
        <a:spcBef>
          <a:spcPct val="0"/>
        </a:spcBef>
        <a:spcAft>
          <a:spcPct val="0"/>
        </a:spcAft>
        <a:defRPr sz="5867" b="1">
          <a:solidFill>
            <a:srgbClr val="4C5F93"/>
          </a:solidFill>
          <a:latin typeface="Arial" panose="020B0604020202020204" pitchFamily="34" charset="0"/>
        </a:defRPr>
      </a:lvl2pPr>
      <a:lvl3pPr algn="l" defTabSz="609585" rtl="0" eaLnBrk="1" fontAlgn="base" hangingPunct="1">
        <a:spcBef>
          <a:spcPct val="0"/>
        </a:spcBef>
        <a:spcAft>
          <a:spcPct val="0"/>
        </a:spcAft>
        <a:defRPr sz="5867" b="1">
          <a:solidFill>
            <a:srgbClr val="4C5F93"/>
          </a:solidFill>
          <a:latin typeface="Arial" panose="020B0604020202020204" pitchFamily="34" charset="0"/>
        </a:defRPr>
      </a:lvl3pPr>
      <a:lvl4pPr algn="l" defTabSz="609585" rtl="0" eaLnBrk="1" fontAlgn="base" hangingPunct="1">
        <a:spcBef>
          <a:spcPct val="0"/>
        </a:spcBef>
        <a:spcAft>
          <a:spcPct val="0"/>
        </a:spcAft>
        <a:defRPr sz="5867" b="1">
          <a:solidFill>
            <a:srgbClr val="4C5F93"/>
          </a:solidFill>
          <a:latin typeface="Arial" panose="020B0604020202020204" pitchFamily="34" charset="0"/>
        </a:defRPr>
      </a:lvl4pPr>
      <a:lvl5pPr algn="l" defTabSz="609585" rtl="0" eaLnBrk="1" fontAlgn="base" hangingPunct="1">
        <a:spcBef>
          <a:spcPct val="0"/>
        </a:spcBef>
        <a:spcAft>
          <a:spcPct val="0"/>
        </a:spcAft>
        <a:defRPr sz="5867" b="1">
          <a:solidFill>
            <a:srgbClr val="4C5F93"/>
          </a:solidFill>
          <a:latin typeface="Arial" panose="020B0604020202020204" pitchFamily="34" charset="0"/>
        </a:defRPr>
      </a:lvl5pPr>
      <a:lvl6pPr marL="609585" algn="l" defTabSz="609585" rtl="0" eaLnBrk="1" fontAlgn="base" hangingPunct="1">
        <a:spcBef>
          <a:spcPct val="0"/>
        </a:spcBef>
        <a:spcAft>
          <a:spcPct val="0"/>
        </a:spcAft>
        <a:defRPr sz="5867" b="1">
          <a:solidFill>
            <a:srgbClr val="4C5F93"/>
          </a:solidFill>
          <a:latin typeface="Arial" panose="020B0604020202020204" pitchFamily="34" charset="0"/>
        </a:defRPr>
      </a:lvl6pPr>
      <a:lvl7pPr marL="1219170" algn="l" defTabSz="609585" rtl="0" eaLnBrk="1" fontAlgn="base" hangingPunct="1">
        <a:spcBef>
          <a:spcPct val="0"/>
        </a:spcBef>
        <a:spcAft>
          <a:spcPct val="0"/>
        </a:spcAft>
        <a:defRPr sz="5867" b="1">
          <a:solidFill>
            <a:srgbClr val="4C5F93"/>
          </a:solidFill>
          <a:latin typeface="Arial" panose="020B0604020202020204" pitchFamily="34" charset="0"/>
        </a:defRPr>
      </a:lvl7pPr>
      <a:lvl8pPr marL="1828754" algn="l" defTabSz="609585" rtl="0" eaLnBrk="1" fontAlgn="base" hangingPunct="1">
        <a:spcBef>
          <a:spcPct val="0"/>
        </a:spcBef>
        <a:spcAft>
          <a:spcPct val="0"/>
        </a:spcAft>
        <a:defRPr sz="5867" b="1">
          <a:solidFill>
            <a:srgbClr val="4C5F93"/>
          </a:solidFill>
          <a:latin typeface="Arial" panose="020B0604020202020204" pitchFamily="34" charset="0"/>
        </a:defRPr>
      </a:lvl8pPr>
      <a:lvl9pPr marL="2438339" algn="l" defTabSz="609585" rtl="0" eaLnBrk="1" fontAlgn="base" hangingPunct="1">
        <a:spcBef>
          <a:spcPct val="0"/>
        </a:spcBef>
        <a:spcAft>
          <a:spcPct val="0"/>
        </a:spcAft>
        <a:defRPr sz="5867" b="1">
          <a:solidFill>
            <a:srgbClr val="4C5F93"/>
          </a:solidFill>
          <a:latin typeface="Arial" panose="020B0604020202020204" pitchFamily="34" charset="0"/>
        </a:defRPr>
      </a:lvl9pPr>
    </p:titleStyle>
    <p:bodyStyle>
      <a:lvl1pPr marL="457189" indent="-457189" algn="l" defTabSz="609585" rtl="0" eaLnBrk="1" fontAlgn="base" hangingPunct="1">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defTabSz="609585" rtl="0" eaLnBrk="1" fontAlgn="base" hangingPunct="1">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11">
            <a:extLst>
              <a:ext uri="{FF2B5EF4-FFF2-40B4-BE49-F238E27FC236}">
                <a16:creationId xmlns:a16="http://schemas.microsoft.com/office/drawing/2014/main" id="{E87FB45B-5B20-42F9-A24E-C19AFE61FE98}"/>
              </a:ext>
            </a:extLst>
          </p:cNvPr>
          <p:cNvSpPr txBox="1">
            <a:spLocks/>
          </p:cNvSpPr>
          <p:nvPr/>
        </p:nvSpPr>
        <p:spPr>
          <a:xfrm>
            <a:off x="9095318" y="6311901"/>
            <a:ext cx="2643716"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859BD515-DA2C-4151-AD06-FB3B8143CFB3}" type="slidenum">
              <a:rPr lang="en-US" altLang="en-US" sz="1333" b="1">
                <a:solidFill>
                  <a:schemeClr val="accent2"/>
                </a:solidFill>
              </a:rPr>
              <a:pPr algn="r">
                <a:lnSpc>
                  <a:spcPts val="800"/>
                </a:lnSpc>
              </a:pPr>
              <a:t>‹#›</a:t>
            </a:fld>
            <a:endParaRPr lang="en-US" altLang="en-US" sz="1333" b="1">
              <a:solidFill>
                <a:schemeClr val="accent2"/>
              </a:solidFill>
            </a:endParaRPr>
          </a:p>
        </p:txBody>
      </p:sp>
      <p:pic>
        <p:nvPicPr>
          <p:cNvPr id="6" name="Picture 4" descr="NMC logo">
            <a:extLst>
              <a:ext uri="{FF2B5EF4-FFF2-40B4-BE49-F238E27FC236}">
                <a16:creationId xmlns:a16="http://schemas.microsoft.com/office/drawing/2014/main" id="{587006B0-B3B2-45A7-A615-918A8D0C1BC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86293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hf hdr="0" dt="0"/>
  <p:txStyles>
    <p:titleStyle>
      <a:lvl1pPr algn="l" defTabSz="609585" rtl="0" eaLnBrk="0" fontAlgn="base" hangingPunct="0">
        <a:spcBef>
          <a:spcPct val="0"/>
        </a:spcBef>
        <a:spcAft>
          <a:spcPct val="0"/>
        </a:spcAft>
        <a:defRPr sz="5867" b="1" kern="1200">
          <a:solidFill>
            <a:srgbClr val="4C5F93"/>
          </a:solidFill>
          <a:latin typeface="Arial"/>
          <a:ea typeface="+mj-ea"/>
          <a:cs typeface="+mj-cs"/>
        </a:defRPr>
      </a:lvl1pPr>
      <a:lvl2pPr algn="l" defTabSz="609585" rtl="0" eaLnBrk="0" fontAlgn="base" hangingPunct="0">
        <a:spcBef>
          <a:spcPct val="0"/>
        </a:spcBef>
        <a:spcAft>
          <a:spcPct val="0"/>
        </a:spcAft>
        <a:defRPr sz="5867" b="1">
          <a:solidFill>
            <a:srgbClr val="4C5F93"/>
          </a:solidFill>
          <a:latin typeface="Arial" panose="020B0604020202020204" pitchFamily="34" charset="0"/>
        </a:defRPr>
      </a:lvl2pPr>
      <a:lvl3pPr algn="l" defTabSz="609585" rtl="0" eaLnBrk="0" fontAlgn="base" hangingPunct="0">
        <a:spcBef>
          <a:spcPct val="0"/>
        </a:spcBef>
        <a:spcAft>
          <a:spcPct val="0"/>
        </a:spcAft>
        <a:defRPr sz="5867" b="1">
          <a:solidFill>
            <a:srgbClr val="4C5F93"/>
          </a:solidFill>
          <a:latin typeface="Arial" panose="020B0604020202020204" pitchFamily="34" charset="0"/>
        </a:defRPr>
      </a:lvl3pPr>
      <a:lvl4pPr algn="l" defTabSz="609585" rtl="0" eaLnBrk="0" fontAlgn="base" hangingPunct="0">
        <a:spcBef>
          <a:spcPct val="0"/>
        </a:spcBef>
        <a:spcAft>
          <a:spcPct val="0"/>
        </a:spcAft>
        <a:defRPr sz="5867" b="1">
          <a:solidFill>
            <a:srgbClr val="4C5F93"/>
          </a:solidFill>
          <a:latin typeface="Arial" panose="020B0604020202020204" pitchFamily="34" charset="0"/>
        </a:defRPr>
      </a:lvl4pPr>
      <a:lvl5pPr algn="l" defTabSz="609585" rtl="0" eaLnBrk="0" fontAlgn="base" hangingPunct="0">
        <a:spcBef>
          <a:spcPct val="0"/>
        </a:spcBef>
        <a:spcAft>
          <a:spcPct val="0"/>
        </a:spcAft>
        <a:defRPr sz="5867" b="1">
          <a:solidFill>
            <a:srgbClr val="4C5F93"/>
          </a:solidFill>
          <a:latin typeface="Arial" panose="020B0604020202020204" pitchFamily="34" charset="0"/>
        </a:defRPr>
      </a:lvl5pPr>
      <a:lvl6pPr marL="609585" algn="l" defTabSz="609585" rtl="0" fontAlgn="base">
        <a:spcBef>
          <a:spcPct val="0"/>
        </a:spcBef>
        <a:spcAft>
          <a:spcPct val="0"/>
        </a:spcAft>
        <a:defRPr sz="5867" b="1">
          <a:solidFill>
            <a:srgbClr val="4C5F93"/>
          </a:solidFill>
          <a:latin typeface="Arial" panose="020B0604020202020204" pitchFamily="34" charset="0"/>
        </a:defRPr>
      </a:lvl6pPr>
      <a:lvl7pPr marL="1219170" algn="l" defTabSz="609585" rtl="0" fontAlgn="base">
        <a:spcBef>
          <a:spcPct val="0"/>
        </a:spcBef>
        <a:spcAft>
          <a:spcPct val="0"/>
        </a:spcAft>
        <a:defRPr sz="5867" b="1">
          <a:solidFill>
            <a:srgbClr val="4C5F93"/>
          </a:solidFill>
          <a:latin typeface="Arial" panose="020B0604020202020204" pitchFamily="34" charset="0"/>
        </a:defRPr>
      </a:lvl7pPr>
      <a:lvl8pPr marL="1828754" algn="l" defTabSz="609585" rtl="0" fontAlgn="base">
        <a:spcBef>
          <a:spcPct val="0"/>
        </a:spcBef>
        <a:spcAft>
          <a:spcPct val="0"/>
        </a:spcAft>
        <a:defRPr sz="5867" b="1">
          <a:solidFill>
            <a:srgbClr val="4C5F93"/>
          </a:solidFill>
          <a:latin typeface="Arial" panose="020B0604020202020204" pitchFamily="34" charset="0"/>
        </a:defRPr>
      </a:lvl8pPr>
      <a:lvl9pPr marL="2438339" algn="l" defTabSz="609585" rtl="0" fontAlgn="base">
        <a:spcBef>
          <a:spcPct val="0"/>
        </a:spcBef>
        <a:spcAft>
          <a:spcPct val="0"/>
        </a:spcAft>
        <a:defRPr sz="5867" b="1">
          <a:solidFill>
            <a:srgbClr val="4C5F93"/>
          </a:solidFill>
          <a:latin typeface="Arial" panose="020B0604020202020204" pitchFamily="34" charset="0"/>
        </a:defRPr>
      </a:lvl9pPr>
    </p:titleStyle>
    <p:bodyStyle>
      <a:lvl1pPr marL="457189" indent="-457189" algn="l" defTabSz="609585"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3299A56E-99E1-4CFB-A09D-799629AD1A8D}"/>
              </a:ext>
            </a:extLst>
          </p:cNvPr>
          <p:cNvSpPr txBox="1">
            <a:spLocks/>
          </p:cNvSpPr>
          <p:nvPr/>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F26D2C2A-3C13-4372-986E-42EB9D484CE6}" type="slidenum">
              <a:rPr lang="en-US" altLang="en-US" sz="1333" b="1">
                <a:solidFill>
                  <a:schemeClr val="accent2"/>
                </a:solidFill>
              </a:rPr>
              <a:pPr algn="r">
                <a:lnSpc>
                  <a:spcPts val="800"/>
                </a:lnSpc>
              </a:pPr>
              <a:t>‹#›</a:t>
            </a:fld>
            <a:endParaRPr lang="en-US" altLang="en-US" sz="1333" b="1">
              <a:solidFill>
                <a:schemeClr val="accent2"/>
              </a:solidFill>
            </a:endParaRPr>
          </a:p>
        </p:txBody>
      </p:sp>
      <p:sp>
        <p:nvSpPr>
          <p:cNvPr id="3" name="Oval 2">
            <a:extLst>
              <a:ext uri="{FF2B5EF4-FFF2-40B4-BE49-F238E27FC236}">
                <a16:creationId xmlns:a16="http://schemas.microsoft.com/office/drawing/2014/main" id="{A12700EB-C767-463F-A82B-695BEACBEED4}"/>
              </a:ext>
              <a:ext uri="{C183D7F6-B498-43B3-948B-1728B52AA6E4}">
                <adec:decorative xmlns:adec="http://schemas.microsoft.com/office/drawing/2017/decorative" val="1"/>
              </a:ext>
            </a:extLst>
          </p:cNvPr>
          <p:cNvSpPr/>
          <p:nvPr/>
        </p:nvSpPr>
        <p:spPr>
          <a:xfrm>
            <a:off x="8136467" y="2087033"/>
            <a:ext cx="5789084" cy="57912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p>
        </p:txBody>
      </p:sp>
      <p:pic>
        <p:nvPicPr>
          <p:cNvPr id="38917" name="Picture 4" descr="NMC logo">
            <a:extLst>
              <a:ext uri="{FF2B5EF4-FFF2-40B4-BE49-F238E27FC236}">
                <a16:creationId xmlns:a16="http://schemas.microsoft.com/office/drawing/2014/main" id="{376A5315-7E29-4684-94BD-797FDD5B094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 photo of an elderly man with a walking frame talking to a female care home nurse.">
            <a:extLst>
              <a:ext uri="{FF2B5EF4-FFF2-40B4-BE49-F238E27FC236}">
                <a16:creationId xmlns:a16="http://schemas.microsoft.com/office/drawing/2014/main" id="{2C88D515-5DC9-485E-A84F-838A3B13917D}"/>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19179"/>
          <a:stretch/>
        </p:blipFill>
        <p:spPr>
          <a:xfrm>
            <a:off x="8476890" y="2280050"/>
            <a:ext cx="5575181" cy="5575181"/>
          </a:xfrm>
          <a:prstGeom prst="ellipse">
            <a:avLst/>
          </a:prstGeom>
        </p:spPr>
      </p:pic>
    </p:spTree>
    <p:extLst>
      <p:ext uri="{BB962C8B-B14F-4D97-AF65-F5344CB8AC3E}">
        <p14:creationId xmlns:p14="http://schemas.microsoft.com/office/powerpoint/2010/main" val="2134013331"/>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749B"/>
        </a:solidFill>
        <a:effectLst/>
      </p:bgPr>
    </p:bg>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87C7C914-E4CF-4893-ABB5-ECBD60835829}"/>
              </a:ext>
              <a:ext uri="{C183D7F6-B498-43B3-948B-1728B52AA6E4}">
                <adec:decorative xmlns:adec="http://schemas.microsoft.com/office/drawing/2017/decorative" val="1"/>
              </a:ext>
            </a:extLst>
          </p:cNvPr>
          <p:cNvSpPr/>
          <p:nvPr userDrawn="1"/>
        </p:nvSpPr>
        <p:spPr>
          <a:xfrm>
            <a:off x="6601884" y="-1775883"/>
            <a:ext cx="8777816" cy="8777817"/>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7" name="Oval 6">
            <a:extLst>
              <a:ext uri="{FF2B5EF4-FFF2-40B4-BE49-F238E27FC236}">
                <a16:creationId xmlns:a16="http://schemas.microsoft.com/office/drawing/2014/main" id="{46DDAF1D-55B2-4470-9DA8-4AE34EB00BAE}"/>
              </a:ext>
              <a:ext uri="{C183D7F6-B498-43B3-948B-1728B52AA6E4}">
                <adec:decorative xmlns:adec="http://schemas.microsoft.com/office/drawing/2017/decorative" val="1"/>
              </a:ext>
            </a:extLst>
          </p:cNvPr>
          <p:cNvSpPr/>
          <p:nvPr userDrawn="1"/>
        </p:nvSpPr>
        <p:spPr>
          <a:xfrm>
            <a:off x="6652684" y="2117"/>
            <a:ext cx="8779933" cy="8777816"/>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22533" name="Picture 7" descr="NMC logo">
            <a:extLst>
              <a:ext uri="{FF2B5EF4-FFF2-40B4-BE49-F238E27FC236}">
                <a16:creationId xmlns:a16="http://schemas.microsoft.com/office/drawing/2014/main" id="{F565B1E2-C6A9-41AF-8CF4-EAC6BA5EC6C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1800" y="285751"/>
            <a:ext cx="4057651" cy="141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 photo of a female nurse with a with a mask on is kneeling down and speaking to a young girl who is wearing an oxygen mask.">
            <a:extLst>
              <a:ext uri="{FF2B5EF4-FFF2-40B4-BE49-F238E27FC236}">
                <a16:creationId xmlns:a16="http://schemas.microsoft.com/office/drawing/2014/main" id="{42B84D0B-AA09-45F7-8E59-AF8AEBB4F10F}"/>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b="-13221"/>
          <a:stretch/>
        </p:blipFill>
        <p:spPr>
          <a:xfrm>
            <a:off x="6568836" y="-1044815"/>
            <a:ext cx="8947629" cy="8947629"/>
          </a:xfrm>
          <a:prstGeom prst="ellipse">
            <a:avLst/>
          </a:prstGeom>
        </p:spPr>
      </p:pic>
    </p:spTree>
    <p:extLst>
      <p:ext uri="{BB962C8B-B14F-4D97-AF65-F5344CB8AC3E}">
        <p14:creationId xmlns:p14="http://schemas.microsoft.com/office/powerpoint/2010/main" val="4175791179"/>
      </p:ext>
    </p:extLst>
  </p:cSld>
  <p:clrMap bg1="lt1" tx1="dk1" bg2="lt2" tx2="dk2" accent1="accent1" accent2="accent2" accent3="accent3" accent4="accent4" accent5="accent5" accent6="accent6" hlink="hlink" folHlink="folHlink"/>
  <p:sldLayoutIdLst>
    <p:sldLayoutId id="2147483664"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eaLnBrk="1" fontAlgn="base" hangingPunct="1">
        <a:spcBef>
          <a:spcPct val="0"/>
        </a:spcBef>
        <a:spcAft>
          <a:spcPct val="0"/>
        </a:spcAft>
        <a:defRPr sz="5867" b="1">
          <a:solidFill>
            <a:srgbClr val="D95427"/>
          </a:solidFill>
          <a:latin typeface="Arial" panose="020B0604020202020204" pitchFamily="34" charset="0"/>
        </a:defRPr>
      </a:lvl6pPr>
      <a:lvl7pPr marL="1219170" algn="l" defTabSz="609585" rtl="0" eaLnBrk="1" fontAlgn="base" hangingPunct="1">
        <a:spcBef>
          <a:spcPct val="0"/>
        </a:spcBef>
        <a:spcAft>
          <a:spcPct val="0"/>
        </a:spcAft>
        <a:defRPr sz="5867" b="1">
          <a:solidFill>
            <a:srgbClr val="D95427"/>
          </a:solidFill>
          <a:latin typeface="Arial" panose="020B0604020202020204" pitchFamily="34" charset="0"/>
        </a:defRPr>
      </a:lvl7pPr>
      <a:lvl8pPr marL="1828754" algn="l" defTabSz="609585" rtl="0" eaLnBrk="1" fontAlgn="base" hangingPunct="1">
        <a:spcBef>
          <a:spcPct val="0"/>
        </a:spcBef>
        <a:spcAft>
          <a:spcPct val="0"/>
        </a:spcAft>
        <a:defRPr sz="5867" b="1">
          <a:solidFill>
            <a:srgbClr val="D95427"/>
          </a:solidFill>
          <a:latin typeface="Arial" panose="020B0604020202020204" pitchFamily="34" charset="0"/>
        </a:defRPr>
      </a:lvl8pPr>
      <a:lvl9pPr marL="2438339" algn="l" defTabSz="609585" rtl="0" eaLnBrk="1" fontAlgn="base" hangingPunct="1">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C2D4A9B4-246B-4CE6-92AB-6E9828DEB201}"/>
              </a:ext>
              <a:ext uri="{C183D7F6-B498-43B3-948B-1728B52AA6E4}">
                <adec:decorative xmlns:adec="http://schemas.microsoft.com/office/drawing/2017/decorative" val="1"/>
              </a:ext>
            </a:extLst>
          </p:cNvPr>
          <p:cNvSpPr/>
          <p:nvPr userDrawn="1"/>
        </p:nvSpPr>
        <p:spPr>
          <a:xfrm>
            <a:off x="8136467" y="2087033"/>
            <a:ext cx="5789084" cy="57912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solidFill>
                <a:schemeClr val="accent4"/>
              </a:solidFill>
            </a:endParaRPr>
          </a:p>
        </p:txBody>
      </p:sp>
      <p:sp>
        <p:nvSpPr>
          <p:cNvPr id="4" name="Text Placeholder 11">
            <a:extLst>
              <a:ext uri="{FF2B5EF4-FFF2-40B4-BE49-F238E27FC236}">
                <a16:creationId xmlns:a16="http://schemas.microsoft.com/office/drawing/2014/main" id="{7653F5C0-490F-44C1-9AC4-B144F739F5B9}"/>
              </a:ext>
            </a:extLst>
          </p:cNvPr>
          <p:cNvSpPr txBox="1">
            <a:spLocks/>
          </p:cNvSpPr>
          <p:nvPr userDrawn="1"/>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025E9AF5-B914-47E4-896A-EC8FF06F885C}" type="slidenum">
              <a:rPr lang="en-US" altLang="en-US" sz="1333" b="1">
                <a:solidFill>
                  <a:srgbClr val="00749B"/>
                </a:solidFill>
              </a:rPr>
              <a:pPr algn="r">
                <a:lnSpc>
                  <a:spcPts val="800"/>
                </a:lnSpc>
              </a:pPr>
              <a:t>‹#›</a:t>
            </a:fld>
            <a:endParaRPr lang="en-US" altLang="en-US" sz="1333" b="1">
              <a:solidFill>
                <a:srgbClr val="00749B"/>
              </a:solidFill>
            </a:endParaRPr>
          </a:p>
        </p:txBody>
      </p:sp>
      <p:pic>
        <p:nvPicPr>
          <p:cNvPr id="61445" name="Picture 4" descr="NMC logo">
            <a:extLst>
              <a:ext uri="{FF2B5EF4-FFF2-40B4-BE49-F238E27FC236}">
                <a16:creationId xmlns:a16="http://schemas.microsoft.com/office/drawing/2014/main" id="{D16D6DC4-C3A4-4279-BE97-DF7D88587D1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photo of a female midwife wearing a surgical mask holding a newborn baby.">
            <a:extLst>
              <a:ext uri="{FF2B5EF4-FFF2-40B4-BE49-F238E27FC236}">
                <a16:creationId xmlns:a16="http://schemas.microsoft.com/office/drawing/2014/main" id="{13D14BDB-0DDD-4E3A-9B07-8766C334728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b="-14793"/>
          <a:stretch/>
        </p:blipFill>
        <p:spPr>
          <a:xfrm>
            <a:off x="8488397" y="2280051"/>
            <a:ext cx="5563679" cy="5563679"/>
          </a:xfrm>
          <a:prstGeom prst="ellipse">
            <a:avLst/>
          </a:prstGeom>
        </p:spPr>
      </p:pic>
    </p:spTree>
    <p:extLst>
      <p:ext uri="{BB962C8B-B14F-4D97-AF65-F5344CB8AC3E}">
        <p14:creationId xmlns:p14="http://schemas.microsoft.com/office/powerpoint/2010/main" val="1366349990"/>
      </p:ext>
    </p:extLst>
  </p:cSld>
  <p:clrMap bg1="lt1" tx1="dk1" bg2="lt2" tx2="dk2" accent1="accent1" accent2="accent2" accent3="accent3" accent4="accent4" accent5="accent5" accent6="accent6" hlink="hlink" folHlink="folHlink"/>
  <p:sldLayoutIdLst>
    <p:sldLayoutId id="2147483666"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749B"/>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03331FF4-6E76-465D-8A8D-EB05568FD788}"/>
              </a:ext>
              <a:ext uri="{C183D7F6-B498-43B3-948B-1728B52AA6E4}">
                <adec:decorative xmlns:adec="http://schemas.microsoft.com/office/drawing/2017/decorative" val="1"/>
              </a:ext>
            </a:extLst>
          </p:cNvPr>
          <p:cNvSpPr/>
          <p:nvPr userDrawn="1"/>
        </p:nvSpPr>
        <p:spPr>
          <a:xfrm>
            <a:off x="6601884" y="-1775883"/>
            <a:ext cx="8777816" cy="8777817"/>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9" name="Oval 8">
            <a:extLst>
              <a:ext uri="{FF2B5EF4-FFF2-40B4-BE49-F238E27FC236}">
                <a16:creationId xmlns:a16="http://schemas.microsoft.com/office/drawing/2014/main" id="{BD4307E9-DAFF-4E38-92D7-1FB5747FF4FD}"/>
              </a:ext>
              <a:ext uri="{C183D7F6-B498-43B3-948B-1728B52AA6E4}">
                <adec:decorative xmlns:adec="http://schemas.microsoft.com/office/drawing/2017/decorative" val="1"/>
              </a:ext>
            </a:extLst>
          </p:cNvPr>
          <p:cNvSpPr/>
          <p:nvPr userDrawn="1"/>
        </p:nvSpPr>
        <p:spPr>
          <a:xfrm>
            <a:off x="6652684" y="2117"/>
            <a:ext cx="8779933" cy="8777816"/>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26629" name="Picture 5" descr="NMC logo">
            <a:extLst>
              <a:ext uri="{FF2B5EF4-FFF2-40B4-BE49-F238E27FC236}">
                <a16:creationId xmlns:a16="http://schemas.microsoft.com/office/drawing/2014/main" id="{088A5060-90CB-4BEF-A535-170E3543171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1800" y="285751"/>
            <a:ext cx="4057651" cy="141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9F87129C-3440-4CEF-9703-32DB53A761D7}"/>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t="-14476" r="-7226" b="-14476"/>
          <a:stretch/>
        </p:blipFill>
        <p:spPr>
          <a:xfrm>
            <a:off x="6601884" y="-992746"/>
            <a:ext cx="8843491" cy="8843491"/>
          </a:xfrm>
          <a:prstGeom prst="ellipse">
            <a:avLst/>
          </a:prstGeom>
        </p:spPr>
      </p:pic>
    </p:spTree>
    <p:extLst>
      <p:ext uri="{BB962C8B-B14F-4D97-AF65-F5344CB8AC3E}">
        <p14:creationId xmlns:p14="http://schemas.microsoft.com/office/powerpoint/2010/main" val="2082320464"/>
      </p:ext>
    </p:extLst>
  </p:cSld>
  <p:clrMap bg1="lt1" tx1="dk1" bg2="lt2" tx2="dk2" accent1="accent1" accent2="accent2" accent3="accent3" accent4="accent4" accent5="accent5" accent6="accent6" hlink="hlink" folHlink="folHlink"/>
  <p:sldLayoutIdLst>
    <p:sldLayoutId id="2147483668"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eaLnBrk="1" fontAlgn="base" hangingPunct="1">
        <a:spcBef>
          <a:spcPct val="0"/>
        </a:spcBef>
        <a:spcAft>
          <a:spcPct val="0"/>
        </a:spcAft>
        <a:defRPr sz="5867" b="1">
          <a:solidFill>
            <a:srgbClr val="D95427"/>
          </a:solidFill>
          <a:latin typeface="Arial" panose="020B0604020202020204" pitchFamily="34" charset="0"/>
        </a:defRPr>
      </a:lvl6pPr>
      <a:lvl7pPr marL="1219170" algn="l" defTabSz="609585" rtl="0" eaLnBrk="1" fontAlgn="base" hangingPunct="1">
        <a:spcBef>
          <a:spcPct val="0"/>
        </a:spcBef>
        <a:spcAft>
          <a:spcPct val="0"/>
        </a:spcAft>
        <a:defRPr sz="5867" b="1">
          <a:solidFill>
            <a:srgbClr val="D95427"/>
          </a:solidFill>
          <a:latin typeface="Arial" panose="020B0604020202020204" pitchFamily="34" charset="0"/>
        </a:defRPr>
      </a:lvl7pPr>
      <a:lvl8pPr marL="1828754" algn="l" defTabSz="609585" rtl="0" eaLnBrk="1" fontAlgn="base" hangingPunct="1">
        <a:spcBef>
          <a:spcPct val="0"/>
        </a:spcBef>
        <a:spcAft>
          <a:spcPct val="0"/>
        </a:spcAft>
        <a:defRPr sz="5867" b="1">
          <a:solidFill>
            <a:srgbClr val="D95427"/>
          </a:solidFill>
          <a:latin typeface="Arial" panose="020B0604020202020204" pitchFamily="34" charset="0"/>
        </a:defRPr>
      </a:lvl8pPr>
      <a:lvl9pPr marL="2438339" algn="l" defTabSz="609585" rtl="0" eaLnBrk="1" fontAlgn="base" hangingPunct="1">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404E35A-94E6-4A68-AE14-514CE1AE9260}"/>
              </a:ext>
              <a:ext uri="{C183D7F6-B498-43B3-948B-1728B52AA6E4}">
                <adec:decorative xmlns:adec="http://schemas.microsoft.com/office/drawing/2017/decorative" val="1"/>
              </a:ext>
            </a:extLst>
          </p:cNvPr>
          <p:cNvSpPr/>
          <p:nvPr userDrawn="1"/>
        </p:nvSpPr>
        <p:spPr>
          <a:xfrm>
            <a:off x="8136467" y="2087033"/>
            <a:ext cx="5789084" cy="57912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p>
        </p:txBody>
      </p:sp>
      <p:sp>
        <p:nvSpPr>
          <p:cNvPr id="6" name="Text Placeholder 11">
            <a:extLst>
              <a:ext uri="{FF2B5EF4-FFF2-40B4-BE49-F238E27FC236}">
                <a16:creationId xmlns:a16="http://schemas.microsoft.com/office/drawing/2014/main" id="{FCE17844-25DA-46E4-B501-690A8A4AC0AB}"/>
              </a:ext>
            </a:extLst>
          </p:cNvPr>
          <p:cNvSpPr txBox="1">
            <a:spLocks/>
          </p:cNvSpPr>
          <p:nvPr userDrawn="1"/>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B078F1F0-9B26-45F0-9FCE-24DBDB8EFA07}" type="slidenum">
              <a:rPr lang="en-US" altLang="en-US" sz="1333" b="1">
                <a:solidFill>
                  <a:srgbClr val="00749B"/>
                </a:solidFill>
              </a:rPr>
              <a:pPr algn="r">
                <a:lnSpc>
                  <a:spcPts val="800"/>
                </a:lnSpc>
              </a:pPr>
              <a:t>‹#›</a:t>
            </a:fld>
            <a:endParaRPr lang="en-US" altLang="en-US" sz="1333" b="1">
              <a:solidFill>
                <a:srgbClr val="00749B"/>
              </a:solidFill>
            </a:endParaRPr>
          </a:p>
        </p:txBody>
      </p:sp>
      <p:pic>
        <p:nvPicPr>
          <p:cNvPr id="64517" name="Picture 6" descr="NMC logo">
            <a:extLst>
              <a:ext uri="{FF2B5EF4-FFF2-40B4-BE49-F238E27FC236}">
                <a16:creationId xmlns:a16="http://schemas.microsoft.com/office/drawing/2014/main" id="{EA2B916A-E176-487A-8841-4D6FEA60EA3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photo of an elderly woman talking to a male care home nurse.">
            <a:extLst>
              <a:ext uri="{FF2B5EF4-FFF2-40B4-BE49-F238E27FC236}">
                <a16:creationId xmlns:a16="http://schemas.microsoft.com/office/drawing/2014/main" id="{8B27716A-D35B-4272-A5B2-E8C5308B4140}"/>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b="-20884"/>
          <a:stretch/>
        </p:blipFill>
        <p:spPr>
          <a:xfrm>
            <a:off x="8499893" y="2291551"/>
            <a:ext cx="5598184" cy="5598184"/>
          </a:xfrm>
          <a:prstGeom prst="ellipse">
            <a:avLst/>
          </a:prstGeom>
        </p:spPr>
      </p:pic>
    </p:spTree>
    <p:extLst>
      <p:ext uri="{BB962C8B-B14F-4D97-AF65-F5344CB8AC3E}">
        <p14:creationId xmlns:p14="http://schemas.microsoft.com/office/powerpoint/2010/main" val="1642133289"/>
      </p:ext>
    </p:extLst>
  </p:cSld>
  <p:clrMap bg1="lt1" tx1="dk1" bg2="lt2" tx2="dk2" accent1="accent1" accent2="accent2" accent3="accent3" accent4="accent4" accent5="accent5" accent6="accent6" hlink="hlink" folHlink="folHlink"/>
  <p:sldLayoutIdLst>
    <p:sldLayoutId id="2147483670"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60D38178-1ADA-42A3-8380-EF498ADCD08B}"/>
              </a:ext>
              <a:ext uri="{C183D7F6-B498-43B3-948B-1728B52AA6E4}">
                <adec:decorative xmlns:adec="http://schemas.microsoft.com/office/drawing/2017/decorative" val="1"/>
              </a:ext>
            </a:extLst>
          </p:cNvPr>
          <p:cNvSpPr/>
          <p:nvPr userDrawn="1"/>
        </p:nvSpPr>
        <p:spPr>
          <a:xfrm>
            <a:off x="8136467" y="2087033"/>
            <a:ext cx="5789084" cy="57912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p>
        </p:txBody>
      </p:sp>
      <p:sp>
        <p:nvSpPr>
          <p:cNvPr id="5" name="Text Placeholder 11">
            <a:extLst>
              <a:ext uri="{FF2B5EF4-FFF2-40B4-BE49-F238E27FC236}">
                <a16:creationId xmlns:a16="http://schemas.microsoft.com/office/drawing/2014/main" id="{969F7FA9-4DB2-4C7D-9911-985AE415F097}"/>
              </a:ext>
            </a:extLst>
          </p:cNvPr>
          <p:cNvSpPr txBox="1">
            <a:spLocks/>
          </p:cNvSpPr>
          <p:nvPr userDrawn="1"/>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85B2A0EC-898E-415E-B0BC-36349AFE3190}" type="slidenum">
              <a:rPr lang="en-US" altLang="en-US" sz="1333" b="1">
                <a:solidFill>
                  <a:srgbClr val="00749B"/>
                </a:solidFill>
              </a:rPr>
              <a:pPr algn="r">
                <a:lnSpc>
                  <a:spcPts val="800"/>
                </a:lnSpc>
              </a:pPr>
              <a:t>‹#›</a:t>
            </a:fld>
            <a:endParaRPr lang="en-US" altLang="en-US" sz="1333" b="1">
              <a:solidFill>
                <a:srgbClr val="00749B"/>
              </a:solidFill>
            </a:endParaRPr>
          </a:p>
        </p:txBody>
      </p:sp>
      <p:pic>
        <p:nvPicPr>
          <p:cNvPr id="62469" name="Picture 5" descr="NMC logo">
            <a:extLst>
              <a:ext uri="{FF2B5EF4-FFF2-40B4-BE49-F238E27FC236}">
                <a16:creationId xmlns:a16="http://schemas.microsoft.com/office/drawing/2014/main" id="{91085E01-C618-47AC-954E-D47EDFD83C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hoto of a female nurse using equipment in a hospital setting.">
            <a:extLst>
              <a:ext uri="{FF2B5EF4-FFF2-40B4-BE49-F238E27FC236}">
                <a16:creationId xmlns:a16="http://schemas.microsoft.com/office/drawing/2014/main" id="{24491D98-7C37-4BD4-BD13-2B6297244BBB}"/>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b="-19065"/>
          <a:stretch/>
        </p:blipFill>
        <p:spPr>
          <a:xfrm>
            <a:off x="8476891" y="2275377"/>
            <a:ext cx="5602856" cy="5602856"/>
          </a:xfrm>
          <a:prstGeom prst="ellipse">
            <a:avLst/>
          </a:prstGeom>
        </p:spPr>
      </p:pic>
    </p:spTree>
    <p:extLst>
      <p:ext uri="{BB962C8B-B14F-4D97-AF65-F5344CB8AC3E}">
        <p14:creationId xmlns:p14="http://schemas.microsoft.com/office/powerpoint/2010/main" val="3594009654"/>
      </p:ext>
    </p:extLst>
  </p:cSld>
  <p:clrMap bg1="lt1" tx1="dk1" bg2="lt2" tx2="dk2" accent1="accent1" accent2="accent2" accent3="accent3" accent4="accent4" accent5="accent5" accent6="accent6" hlink="hlink" folHlink="folHlink"/>
  <p:sldLayoutIdLst>
    <p:sldLayoutId id="2147483672"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11">
            <a:extLst>
              <a:ext uri="{FF2B5EF4-FFF2-40B4-BE49-F238E27FC236}">
                <a16:creationId xmlns:a16="http://schemas.microsoft.com/office/drawing/2014/main" id="{09DC352B-CCF7-4E86-9556-DFB395A419BF}"/>
              </a:ext>
            </a:extLst>
          </p:cNvPr>
          <p:cNvSpPr txBox="1">
            <a:spLocks/>
          </p:cNvSpPr>
          <p:nvPr userDrawn="1"/>
        </p:nvSpPr>
        <p:spPr>
          <a:xfrm>
            <a:off x="9095318" y="6311901"/>
            <a:ext cx="2643716"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4C9C6D10-F2DA-4F20-9A4C-F21A99831B4B}" type="slidenum">
              <a:rPr lang="en-US" altLang="en-US" sz="1333" b="1">
                <a:solidFill>
                  <a:srgbClr val="8917A6"/>
                </a:solidFill>
              </a:rPr>
              <a:pPr algn="r">
                <a:lnSpc>
                  <a:spcPts val="800"/>
                </a:lnSpc>
              </a:pPr>
              <a:t>‹#›</a:t>
            </a:fld>
            <a:endParaRPr lang="en-US" altLang="en-US" sz="1333" b="1">
              <a:solidFill>
                <a:srgbClr val="8917A6"/>
              </a:solidFill>
            </a:endParaRPr>
          </a:p>
        </p:txBody>
      </p:sp>
      <p:pic>
        <p:nvPicPr>
          <p:cNvPr id="6" name="Picture 4" descr="NMC logo">
            <a:extLst>
              <a:ext uri="{FF2B5EF4-FFF2-40B4-BE49-F238E27FC236}">
                <a16:creationId xmlns:a16="http://schemas.microsoft.com/office/drawing/2014/main" id="{9670FA76-756F-4529-9245-447E3B258531}"/>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9318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hf hdr="0" dt="0"/>
  <p:txStyles>
    <p:titleStyle>
      <a:lvl1pPr algn="l" defTabSz="609585" rtl="0" eaLnBrk="0" fontAlgn="base" hangingPunct="0">
        <a:spcBef>
          <a:spcPct val="0"/>
        </a:spcBef>
        <a:spcAft>
          <a:spcPct val="0"/>
        </a:spcAft>
        <a:defRPr sz="5867" b="1" kern="1200">
          <a:solidFill>
            <a:srgbClr val="4C5F93"/>
          </a:solidFill>
          <a:latin typeface="Arial"/>
          <a:ea typeface="+mj-ea"/>
          <a:cs typeface="+mj-cs"/>
        </a:defRPr>
      </a:lvl1pPr>
      <a:lvl2pPr algn="l" defTabSz="609585" rtl="0" eaLnBrk="0" fontAlgn="base" hangingPunct="0">
        <a:spcBef>
          <a:spcPct val="0"/>
        </a:spcBef>
        <a:spcAft>
          <a:spcPct val="0"/>
        </a:spcAft>
        <a:defRPr sz="5867" b="1">
          <a:solidFill>
            <a:srgbClr val="4C5F93"/>
          </a:solidFill>
          <a:latin typeface="Arial" panose="020B0604020202020204" pitchFamily="34" charset="0"/>
        </a:defRPr>
      </a:lvl2pPr>
      <a:lvl3pPr algn="l" defTabSz="609585" rtl="0" eaLnBrk="0" fontAlgn="base" hangingPunct="0">
        <a:spcBef>
          <a:spcPct val="0"/>
        </a:spcBef>
        <a:spcAft>
          <a:spcPct val="0"/>
        </a:spcAft>
        <a:defRPr sz="5867" b="1">
          <a:solidFill>
            <a:srgbClr val="4C5F93"/>
          </a:solidFill>
          <a:latin typeface="Arial" panose="020B0604020202020204" pitchFamily="34" charset="0"/>
        </a:defRPr>
      </a:lvl3pPr>
      <a:lvl4pPr algn="l" defTabSz="609585" rtl="0" eaLnBrk="0" fontAlgn="base" hangingPunct="0">
        <a:spcBef>
          <a:spcPct val="0"/>
        </a:spcBef>
        <a:spcAft>
          <a:spcPct val="0"/>
        </a:spcAft>
        <a:defRPr sz="5867" b="1">
          <a:solidFill>
            <a:srgbClr val="4C5F93"/>
          </a:solidFill>
          <a:latin typeface="Arial" panose="020B0604020202020204" pitchFamily="34" charset="0"/>
        </a:defRPr>
      </a:lvl4pPr>
      <a:lvl5pPr algn="l" defTabSz="609585" rtl="0" eaLnBrk="0" fontAlgn="base" hangingPunct="0">
        <a:spcBef>
          <a:spcPct val="0"/>
        </a:spcBef>
        <a:spcAft>
          <a:spcPct val="0"/>
        </a:spcAft>
        <a:defRPr sz="5867" b="1">
          <a:solidFill>
            <a:srgbClr val="4C5F93"/>
          </a:solidFill>
          <a:latin typeface="Arial" panose="020B0604020202020204" pitchFamily="34" charset="0"/>
        </a:defRPr>
      </a:lvl5pPr>
      <a:lvl6pPr marL="609585" algn="l" defTabSz="609585" rtl="0" fontAlgn="base">
        <a:spcBef>
          <a:spcPct val="0"/>
        </a:spcBef>
        <a:spcAft>
          <a:spcPct val="0"/>
        </a:spcAft>
        <a:defRPr sz="5867" b="1">
          <a:solidFill>
            <a:srgbClr val="4C5F93"/>
          </a:solidFill>
          <a:latin typeface="Arial" panose="020B0604020202020204" pitchFamily="34" charset="0"/>
        </a:defRPr>
      </a:lvl6pPr>
      <a:lvl7pPr marL="1219170" algn="l" defTabSz="609585" rtl="0" fontAlgn="base">
        <a:spcBef>
          <a:spcPct val="0"/>
        </a:spcBef>
        <a:spcAft>
          <a:spcPct val="0"/>
        </a:spcAft>
        <a:defRPr sz="5867" b="1">
          <a:solidFill>
            <a:srgbClr val="4C5F93"/>
          </a:solidFill>
          <a:latin typeface="Arial" panose="020B0604020202020204" pitchFamily="34" charset="0"/>
        </a:defRPr>
      </a:lvl7pPr>
      <a:lvl8pPr marL="1828754" algn="l" defTabSz="609585" rtl="0" fontAlgn="base">
        <a:spcBef>
          <a:spcPct val="0"/>
        </a:spcBef>
        <a:spcAft>
          <a:spcPct val="0"/>
        </a:spcAft>
        <a:defRPr sz="5867" b="1">
          <a:solidFill>
            <a:srgbClr val="4C5F93"/>
          </a:solidFill>
          <a:latin typeface="Arial" panose="020B0604020202020204" pitchFamily="34" charset="0"/>
        </a:defRPr>
      </a:lvl8pPr>
      <a:lvl9pPr marL="2438339" algn="l" defTabSz="609585" rtl="0" fontAlgn="base">
        <a:spcBef>
          <a:spcPct val="0"/>
        </a:spcBef>
        <a:spcAft>
          <a:spcPct val="0"/>
        </a:spcAft>
        <a:defRPr sz="5867" b="1">
          <a:solidFill>
            <a:srgbClr val="4C5F93"/>
          </a:solidFill>
          <a:latin typeface="Arial" panose="020B0604020202020204" pitchFamily="34" charset="0"/>
        </a:defRPr>
      </a:lvl9pPr>
    </p:titleStyle>
    <p:bodyStyle>
      <a:lvl1pPr marL="457189" indent="-457189" algn="l" defTabSz="609585"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906CAEF3-9FD4-4905-B3AE-DC43991A4339}"/>
              </a:ext>
            </a:extLst>
          </p:cNvPr>
          <p:cNvSpPr txBox="1">
            <a:spLocks/>
          </p:cNvSpPr>
          <p:nvPr/>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2F9EC30A-0BD2-45A2-9DAE-5CDCDAF425D3}" type="slidenum">
              <a:rPr lang="en-US" altLang="en-US" sz="1333" b="1">
                <a:solidFill>
                  <a:schemeClr val="accent2"/>
                </a:solidFill>
              </a:rPr>
              <a:pPr algn="r">
                <a:lnSpc>
                  <a:spcPts val="800"/>
                </a:lnSpc>
              </a:pPr>
              <a:t>‹#›</a:t>
            </a:fld>
            <a:endParaRPr lang="en-US" altLang="en-US" sz="1333" b="1">
              <a:solidFill>
                <a:schemeClr val="accent2"/>
              </a:solidFill>
            </a:endParaRPr>
          </a:p>
        </p:txBody>
      </p:sp>
      <p:sp>
        <p:nvSpPr>
          <p:cNvPr id="3" name="Oval 2">
            <a:extLst>
              <a:ext uri="{FF2B5EF4-FFF2-40B4-BE49-F238E27FC236}">
                <a16:creationId xmlns:a16="http://schemas.microsoft.com/office/drawing/2014/main" id="{B1906B6B-D6EB-4E03-8728-4A281C462036}"/>
              </a:ext>
              <a:ext uri="{C183D7F6-B498-43B3-948B-1728B52AA6E4}">
                <adec:decorative xmlns:adec="http://schemas.microsoft.com/office/drawing/2017/decorative" val="1"/>
              </a:ext>
            </a:extLst>
          </p:cNvPr>
          <p:cNvSpPr/>
          <p:nvPr/>
        </p:nvSpPr>
        <p:spPr>
          <a:xfrm>
            <a:off x="8136467" y="2087033"/>
            <a:ext cx="5789084" cy="57912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p>
        </p:txBody>
      </p:sp>
      <p:pic>
        <p:nvPicPr>
          <p:cNvPr id="43013" name="Picture 4" descr="NMC logo">
            <a:extLst>
              <a:ext uri="{FF2B5EF4-FFF2-40B4-BE49-F238E27FC236}">
                <a16:creationId xmlns:a16="http://schemas.microsoft.com/office/drawing/2014/main" id="{021C0BF7-B3B7-4BA1-AB23-08985C8A7D2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 photo of two female nurses reading together from a binder.">
            <a:extLst>
              <a:ext uri="{FF2B5EF4-FFF2-40B4-BE49-F238E27FC236}">
                <a16:creationId xmlns:a16="http://schemas.microsoft.com/office/drawing/2014/main" id="{B2BA1D3C-5312-48BE-809C-A69D4DFFF43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18635"/>
          <a:stretch/>
        </p:blipFill>
        <p:spPr>
          <a:xfrm>
            <a:off x="8511397" y="2273962"/>
            <a:ext cx="5638063" cy="5638063"/>
          </a:xfrm>
          <a:prstGeom prst="ellipse">
            <a:avLst/>
          </a:prstGeom>
        </p:spPr>
      </p:pic>
    </p:spTree>
    <p:extLst>
      <p:ext uri="{BB962C8B-B14F-4D97-AF65-F5344CB8AC3E}">
        <p14:creationId xmlns:p14="http://schemas.microsoft.com/office/powerpoint/2010/main" val="3258599285"/>
      </p:ext>
    </p:extLst>
  </p:cSld>
  <p:clrMap bg1="lt1" tx1="dk1" bg2="lt2" tx2="dk2" accent1="accent1" accent2="accent2" accent3="accent3" accent4="accent4" accent5="accent5" accent6="accent6" hlink="hlink" folHlink="folHlink"/>
  <p:sldLayoutIdLst>
    <p:sldLayoutId id="2147483680" r:id="rId1"/>
    <p:sldLayoutId id="2147483681" r:id="rId2"/>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E781FD74-B64D-4A70-BD8F-27B90ED12A50}"/>
              </a:ext>
            </a:extLst>
          </p:cNvPr>
          <p:cNvSpPr txBox="1">
            <a:spLocks/>
          </p:cNvSpPr>
          <p:nvPr/>
        </p:nvSpPr>
        <p:spPr>
          <a:xfrm>
            <a:off x="4885267" y="6311901"/>
            <a:ext cx="2643717" cy="184151"/>
          </a:xfrm>
          <a:prstGeom prst="rect">
            <a:avLst/>
          </a:prstGeom>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a:lnSpc>
                <a:spcPts val="800"/>
              </a:lnSpc>
            </a:pPr>
            <a:fld id="{EDDD7FC8-7791-406F-8F26-27D88A081339}" type="slidenum">
              <a:rPr lang="en-US" altLang="en-US" sz="1333" b="1">
                <a:solidFill>
                  <a:schemeClr val="accent2"/>
                </a:solidFill>
              </a:rPr>
              <a:pPr algn="r">
                <a:lnSpc>
                  <a:spcPts val="800"/>
                </a:lnSpc>
              </a:pPr>
              <a:t>‹#›</a:t>
            </a:fld>
            <a:endParaRPr lang="en-US" altLang="en-US" sz="1333" b="1">
              <a:solidFill>
                <a:schemeClr val="accent2"/>
              </a:solidFill>
            </a:endParaRPr>
          </a:p>
        </p:txBody>
      </p:sp>
      <p:sp>
        <p:nvSpPr>
          <p:cNvPr id="3" name="Oval 2">
            <a:extLst>
              <a:ext uri="{FF2B5EF4-FFF2-40B4-BE49-F238E27FC236}">
                <a16:creationId xmlns:a16="http://schemas.microsoft.com/office/drawing/2014/main" id="{2CCD7B0D-DDBA-4E59-A9FF-6D6928B337BA}"/>
              </a:ext>
              <a:ext uri="{C183D7F6-B498-43B3-948B-1728B52AA6E4}">
                <adec:decorative xmlns:adec="http://schemas.microsoft.com/office/drawing/2017/decorative" val="1"/>
              </a:ext>
            </a:extLst>
          </p:cNvPr>
          <p:cNvSpPr/>
          <p:nvPr/>
        </p:nvSpPr>
        <p:spPr>
          <a:xfrm>
            <a:off x="8136467" y="2087033"/>
            <a:ext cx="5789084" cy="57912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baseline="-25000" dirty="0"/>
          </a:p>
        </p:txBody>
      </p:sp>
      <p:pic>
        <p:nvPicPr>
          <p:cNvPr id="33797" name="Picture 4" descr="NMC logo">
            <a:extLst>
              <a:ext uri="{FF2B5EF4-FFF2-40B4-BE49-F238E27FC236}">
                <a16:creationId xmlns:a16="http://schemas.microsoft.com/office/drawing/2014/main" id="{93A8D431-6D7E-462C-952A-D303672A46E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4467" y="110067"/>
            <a:ext cx="2012951" cy="186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 photo of a male and female nurses walking down a hospital corridor talking and smiling at each other.">
            <a:extLst>
              <a:ext uri="{FF2B5EF4-FFF2-40B4-BE49-F238E27FC236}">
                <a16:creationId xmlns:a16="http://schemas.microsoft.com/office/drawing/2014/main" id="{1423A8B1-6B97-4F77-93CD-A0ACD406A77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9293" b="-21795"/>
          <a:stretch/>
        </p:blipFill>
        <p:spPr>
          <a:xfrm>
            <a:off x="8522897" y="2279333"/>
            <a:ext cx="5644192" cy="5644192"/>
          </a:xfrm>
          <a:prstGeom prst="ellipse">
            <a:avLst/>
          </a:prstGeom>
        </p:spPr>
      </p:pic>
    </p:spTree>
    <p:extLst>
      <p:ext uri="{BB962C8B-B14F-4D97-AF65-F5344CB8AC3E}">
        <p14:creationId xmlns:p14="http://schemas.microsoft.com/office/powerpoint/2010/main" val="798159366"/>
      </p:ext>
    </p:extLst>
  </p:cSld>
  <p:clrMap bg1="lt1" tx1="dk1" bg2="lt2" tx2="dk2" accent1="accent1" accent2="accent2" accent3="accent3" accent4="accent4" accent5="accent5" accent6="accent6" hlink="hlink" folHlink="folHlink"/>
  <p:sldLayoutIdLst>
    <p:sldLayoutId id="2147483683" r:id="rId1"/>
  </p:sldLayoutIdLst>
  <p:hf hdr="0" dt="0"/>
  <p:txStyles>
    <p:titleStyle>
      <a:lvl1pPr algn="l" defTabSz="609585" rtl="0" eaLnBrk="0" fontAlgn="base" hangingPunct="0">
        <a:spcBef>
          <a:spcPct val="0"/>
        </a:spcBef>
        <a:spcAft>
          <a:spcPct val="0"/>
        </a:spcAft>
        <a:defRPr sz="5867" b="1" kern="1200">
          <a:solidFill>
            <a:srgbClr val="D95427"/>
          </a:solidFill>
          <a:latin typeface="Arial"/>
          <a:ea typeface="+mj-ea"/>
          <a:cs typeface="+mj-cs"/>
        </a:defRPr>
      </a:lvl1pPr>
      <a:lvl2pPr algn="l" defTabSz="609585" rtl="0" eaLnBrk="0" fontAlgn="base" hangingPunct="0">
        <a:spcBef>
          <a:spcPct val="0"/>
        </a:spcBef>
        <a:spcAft>
          <a:spcPct val="0"/>
        </a:spcAft>
        <a:defRPr sz="5867" b="1">
          <a:solidFill>
            <a:srgbClr val="D95427"/>
          </a:solidFill>
          <a:latin typeface="Arial" panose="020B0604020202020204" pitchFamily="34" charset="0"/>
        </a:defRPr>
      </a:lvl2pPr>
      <a:lvl3pPr algn="l" defTabSz="609585" rtl="0" eaLnBrk="0" fontAlgn="base" hangingPunct="0">
        <a:spcBef>
          <a:spcPct val="0"/>
        </a:spcBef>
        <a:spcAft>
          <a:spcPct val="0"/>
        </a:spcAft>
        <a:defRPr sz="5867" b="1">
          <a:solidFill>
            <a:srgbClr val="D95427"/>
          </a:solidFill>
          <a:latin typeface="Arial" panose="020B0604020202020204" pitchFamily="34" charset="0"/>
        </a:defRPr>
      </a:lvl3pPr>
      <a:lvl4pPr algn="l" defTabSz="609585" rtl="0" eaLnBrk="0" fontAlgn="base" hangingPunct="0">
        <a:spcBef>
          <a:spcPct val="0"/>
        </a:spcBef>
        <a:spcAft>
          <a:spcPct val="0"/>
        </a:spcAft>
        <a:defRPr sz="5867" b="1">
          <a:solidFill>
            <a:srgbClr val="D95427"/>
          </a:solidFill>
          <a:latin typeface="Arial" panose="020B0604020202020204" pitchFamily="34" charset="0"/>
        </a:defRPr>
      </a:lvl4pPr>
      <a:lvl5pPr algn="l" defTabSz="609585" rtl="0" eaLnBrk="0" fontAlgn="base" hangingPunct="0">
        <a:spcBef>
          <a:spcPct val="0"/>
        </a:spcBef>
        <a:spcAft>
          <a:spcPct val="0"/>
        </a:spcAft>
        <a:defRPr sz="5867" b="1">
          <a:solidFill>
            <a:srgbClr val="D95427"/>
          </a:solidFill>
          <a:latin typeface="Arial" panose="020B0604020202020204" pitchFamily="34" charset="0"/>
        </a:defRPr>
      </a:lvl5pPr>
      <a:lvl6pPr marL="609585" algn="l" defTabSz="609585" rtl="0" fontAlgn="base">
        <a:spcBef>
          <a:spcPct val="0"/>
        </a:spcBef>
        <a:spcAft>
          <a:spcPct val="0"/>
        </a:spcAft>
        <a:defRPr sz="5867" b="1">
          <a:solidFill>
            <a:srgbClr val="D95427"/>
          </a:solidFill>
          <a:latin typeface="Arial" panose="020B0604020202020204" pitchFamily="34" charset="0"/>
        </a:defRPr>
      </a:lvl6pPr>
      <a:lvl7pPr marL="1219170" algn="l" defTabSz="609585" rtl="0" fontAlgn="base">
        <a:spcBef>
          <a:spcPct val="0"/>
        </a:spcBef>
        <a:spcAft>
          <a:spcPct val="0"/>
        </a:spcAft>
        <a:defRPr sz="5867" b="1">
          <a:solidFill>
            <a:srgbClr val="D95427"/>
          </a:solidFill>
          <a:latin typeface="Arial" panose="020B0604020202020204" pitchFamily="34" charset="0"/>
        </a:defRPr>
      </a:lvl7pPr>
      <a:lvl8pPr marL="1828754" algn="l" defTabSz="609585" rtl="0" fontAlgn="base">
        <a:spcBef>
          <a:spcPct val="0"/>
        </a:spcBef>
        <a:spcAft>
          <a:spcPct val="0"/>
        </a:spcAft>
        <a:defRPr sz="5867" b="1">
          <a:solidFill>
            <a:srgbClr val="D95427"/>
          </a:solidFill>
          <a:latin typeface="Arial" panose="020B0604020202020204" pitchFamily="34" charset="0"/>
        </a:defRPr>
      </a:lvl8pPr>
      <a:lvl9pPr marL="2438339" algn="l" defTabSz="609585" rtl="0" fontAlgn="base">
        <a:spcBef>
          <a:spcPct val="0"/>
        </a:spcBef>
        <a:spcAft>
          <a:spcPct val="0"/>
        </a:spcAft>
        <a:defRPr sz="5867" b="1">
          <a:solidFill>
            <a:srgbClr val="D95427"/>
          </a:solidFill>
          <a:latin typeface="Arial" panose="020B0604020202020204" pitchFamily="34" charset="0"/>
        </a:defRPr>
      </a:lvl9pPr>
    </p:titleStyle>
    <p:bodyStyle>
      <a:lvl1pPr algn="l" defTabSz="609585" rtl="0" eaLnBrk="0" fontAlgn="base" hangingPunct="0">
        <a:lnSpc>
          <a:spcPts val="2233"/>
        </a:lnSpc>
        <a:spcBef>
          <a:spcPct val="0"/>
        </a:spcBef>
        <a:spcAft>
          <a:spcPct val="0"/>
        </a:spcAft>
        <a:defRPr kern="1200">
          <a:solidFill>
            <a:schemeClr val="tx1"/>
          </a:solidFill>
          <a:latin typeface="Arial" panose="020B0604020202020204" pitchFamily="34" charset="0"/>
          <a:ea typeface="+mn-ea"/>
          <a:cs typeface="+mn-cs"/>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vents@nmc-uk.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CC0DF-D3E7-42C1-8777-2B02153C1602}"/>
              </a:ext>
            </a:extLst>
          </p:cNvPr>
          <p:cNvSpPr>
            <a:spLocks noGrp="1"/>
          </p:cNvSpPr>
          <p:nvPr>
            <p:ph type="ctrTitle"/>
          </p:nvPr>
        </p:nvSpPr>
        <p:spPr>
          <a:xfrm>
            <a:off x="431801" y="1968623"/>
            <a:ext cx="6398284" cy="2920754"/>
          </a:xfrm>
        </p:spPr>
        <p:txBody>
          <a:bodyPr/>
          <a:lstStyle/>
          <a:p>
            <a:r>
              <a:rPr lang="en-GB" spc="-20" dirty="0">
                <a:solidFill>
                  <a:srgbClr val="FFFFFF"/>
                </a:solidFill>
              </a:rPr>
              <a:t>Future programme </a:t>
            </a:r>
            <a:r>
              <a:rPr lang="en-GB" dirty="0">
                <a:solidFill>
                  <a:srgbClr val="FFFFFF"/>
                </a:solidFill>
              </a:rPr>
              <a:t>standards: </a:t>
            </a:r>
            <a:br>
              <a:rPr lang="en-GB" dirty="0">
                <a:solidFill>
                  <a:srgbClr val="FFFFFF"/>
                </a:solidFill>
              </a:rPr>
            </a:br>
            <a:r>
              <a:rPr lang="en-GB" dirty="0">
                <a:solidFill>
                  <a:srgbClr val="FFFFFF"/>
                </a:solidFill>
              </a:rPr>
              <a:t>Nursing</a:t>
            </a:r>
            <a:br>
              <a:rPr kumimoji="0" lang="en-GB" sz="5333" b="1" i="0" u="none" strike="noStrike" kern="1200" cap="none" spc="0" normalizeH="0" baseline="0" noProof="0" dirty="0">
                <a:ln>
                  <a:noFill/>
                </a:ln>
                <a:solidFill>
                  <a:srgbClr val="FFFFFF"/>
                </a:solidFill>
                <a:effectLst/>
                <a:uLnTx/>
                <a:uFillTx/>
                <a:latin typeface="Arial"/>
                <a:ea typeface="+mj-ea"/>
                <a:cs typeface="+mj-cs"/>
              </a:rPr>
            </a:br>
            <a:endParaRPr lang="en-GB" dirty="0"/>
          </a:p>
        </p:txBody>
      </p:sp>
      <p:sp>
        <p:nvSpPr>
          <p:cNvPr id="3" name="TextBox 2">
            <a:extLst>
              <a:ext uri="{FF2B5EF4-FFF2-40B4-BE49-F238E27FC236}">
                <a16:creationId xmlns:a16="http://schemas.microsoft.com/office/drawing/2014/main" id="{23BEA340-F5FB-4294-8B6B-7AC8FFDBA352}"/>
              </a:ext>
            </a:extLst>
          </p:cNvPr>
          <p:cNvSpPr txBox="1"/>
          <p:nvPr/>
        </p:nvSpPr>
        <p:spPr>
          <a:xfrm>
            <a:off x="621436" y="5007006"/>
            <a:ext cx="5474563" cy="923330"/>
          </a:xfrm>
          <a:prstGeom prst="rect">
            <a:avLst/>
          </a:prstGeom>
          <a:noFill/>
        </p:spPr>
        <p:txBody>
          <a:bodyPr wrap="square" rtlCol="0">
            <a:spAutoFit/>
          </a:bodyPr>
          <a:lstStyle/>
          <a:p>
            <a:r>
              <a:rPr lang="en-GB" dirty="0">
                <a:solidFill>
                  <a:schemeClr val="bg1"/>
                </a:solidFill>
              </a:rPr>
              <a:t>Sue West, Senior Nursing Education Adviser</a:t>
            </a:r>
          </a:p>
          <a:p>
            <a:r>
              <a:rPr lang="en-GB" dirty="0">
                <a:solidFill>
                  <a:schemeClr val="bg1"/>
                </a:solidFill>
              </a:rPr>
              <a:t>Anne Bender, Standards Development Specialist</a:t>
            </a:r>
          </a:p>
          <a:p>
            <a:r>
              <a:rPr lang="en-GB" dirty="0">
                <a:solidFill>
                  <a:schemeClr val="bg1"/>
                </a:solidFill>
              </a:rPr>
              <a:t>13 February 2023</a:t>
            </a:r>
          </a:p>
        </p:txBody>
      </p:sp>
    </p:spTree>
    <p:extLst>
      <p:ext uri="{BB962C8B-B14F-4D97-AF65-F5344CB8AC3E}">
        <p14:creationId xmlns:p14="http://schemas.microsoft.com/office/powerpoint/2010/main" val="3800952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8FE9-32DF-4578-8FF4-ADF15C657246}"/>
              </a:ext>
            </a:extLst>
          </p:cNvPr>
          <p:cNvSpPr>
            <a:spLocks noGrp="1"/>
          </p:cNvSpPr>
          <p:nvPr>
            <p:ph type="title"/>
          </p:nvPr>
        </p:nvSpPr>
        <p:spPr>
          <a:xfrm>
            <a:off x="580215" y="2606888"/>
            <a:ext cx="8040002" cy="1644223"/>
          </a:xfrm>
        </p:spPr>
        <p:txBody>
          <a:bodyPr/>
          <a:lstStyle/>
          <a:p>
            <a:r>
              <a:rPr lang="en-GB" dirty="0"/>
              <a:t>Changes regarding the use of simulation in standards for pre-registered nursing programmes</a:t>
            </a:r>
          </a:p>
        </p:txBody>
      </p:sp>
    </p:spTree>
    <p:extLst>
      <p:ext uri="{BB962C8B-B14F-4D97-AF65-F5344CB8AC3E}">
        <p14:creationId xmlns:p14="http://schemas.microsoft.com/office/powerpoint/2010/main" val="144011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DC6E-CE63-4597-9269-3C051DA2FF25}"/>
              </a:ext>
            </a:extLst>
          </p:cNvPr>
          <p:cNvSpPr>
            <a:spLocks noGrp="1"/>
          </p:cNvSpPr>
          <p:nvPr>
            <p:ph type="title"/>
          </p:nvPr>
        </p:nvSpPr>
        <p:spPr>
          <a:xfrm>
            <a:off x="589093" y="595070"/>
            <a:ext cx="8732460" cy="1040908"/>
          </a:xfrm>
        </p:spPr>
        <p:txBody>
          <a:bodyPr/>
          <a:lstStyle/>
          <a:p>
            <a:r>
              <a:rPr lang="en-GB" sz="2400" dirty="0">
                <a:solidFill>
                  <a:srgbClr val="00749B"/>
                </a:solidFill>
              </a:rPr>
              <a:t>C</a:t>
            </a:r>
            <a:r>
              <a:rPr kumimoji="0" lang="en-GB" sz="2400" b="1" i="0" u="none" strike="noStrike" kern="1200" cap="none" spc="0" normalizeH="0" baseline="0" noProof="0" dirty="0" err="1">
                <a:ln>
                  <a:noFill/>
                </a:ln>
                <a:solidFill>
                  <a:srgbClr val="00749B"/>
                </a:solidFill>
                <a:effectLst/>
                <a:uLnTx/>
                <a:uFillTx/>
                <a:latin typeface="Arial"/>
                <a:ea typeface="+mj-ea"/>
                <a:cs typeface="+mj-cs"/>
              </a:rPr>
              <a:t>hanges</a:t>
            </a:r>
            <a:r>
              <a:rPr kumimoji="0" lang="en-GB" sz="2400" b="1" i="0" u="none" strike="noStrike" kern="1200" cap="none" spc="0" normalizeH="0" baseline="0" noProof="0" dirty="0">
                <a:ln>
                  <a:noFill/>
                </a:ln>
                <a:solidFill>
                  <a:srgbClr val="00749B"/>
                </a:solidFill>
                <a:effectLst/>
                <a:uLnTx/>
                <a:uFillTx/>
                <a:latin typeface="Arial"/>
                <a:ea typeface="+mj-ea"/>
                <a:cs typeface="+mj-cs"/>
              </a:rPr>
              <a:t> regarding the use of simulation in pre-registered nursing programmes</a:t>
            </a:r>
            <a:endParaRPr lang="en-GB" sz="2400" dirty="0"/>
          </a:p>
        </p:txBody>
      </p:sp>
      <p:sp>
        <p:nvSpPr>
          <p:cNvPr id="9" name="Slide Number Placeholder 4">
            <a:extLst>
              <a:ext uri="{FF2B5EF4-FFF2-40B4-BE49-F238E27FC236}">
                <a16:creationId xmlns:a16="http://schemas.microsoft.com/office/drawing/2014/main" id="{05F7753A-3186-4CF2-830A-2DAC2A1654B0}"/>
              </a:ext>
            </a:extLst>
          </p:cNvPr>
          <p:cNvSpPr txBox="1">
            <a:spLocks/>
          </p:cNvSpPr>
          <p:nvPr/>
        </p:nvSpPr>
        <p:spPr bwMode="auto">
          <a:xfrm>
            <a:off x="10904538" y="6418263"/>
            <a:ext cx="511175" cy="17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r" defTabSz="606425" rtl="0" eaLnBrk="1" latinLnBrk="0" hangingPunct="1">
              <a:lnSpc>
                <a:spcPts val="800"/>
              </a:lnSpc>
              <a:defRPr sz="1000" b="1" kern="1200">
                <a:solidFill>
                  <a:schemeClr val="tx1"/>
                </a:solidFill>
                <a:latin typeface="Arial" panose="020B0604020202020204" pitchFamily="34" charset="0"/>
                <a:ea typeface="+mn-ea"/>
                <a:cs typeface="+mn-cs"/>
              </a:defRPr>
            </a:lvl1pPr>
            <a:lvl2pPr marL="989013" indent="-379413" algn="l" defTabSz="606425" rtl="0" eaLnBrk="1" latinLnBrk="0" hangingPunct="1">
              <a:defRPr sz="1800" kern="1200">
                <a:solidFill>
                  <a:schemeClr val="tx1"/>
                </a:solidFill>
                <a:latin typeface="Arial" panose="020B0604020202020204" pitchFamily="34" charset="0"/>
                <a:ea typeface="+mn-ea"/>
                <a:cs typeface="+mn-cs"/>
              </a:defRPr>
            </a:lvl2pPr>
            <a:lvl3pPr marL="1522413" indent="-303213" algn="l" defTabSz="606425" rtl="0" eaLnBrk="1" latinLnBrk="0" hangingPunct="1">
              <a:defRPr sz="1800" kern="1200">
                <a:solidFill>
                  <a:schemeClr val="tx1"/>
                </a:solidFill>
                <a:latin typeface="Arial" panose="020B0604020202020204" pitchFamily="34" charset="0"/>
                <a:ea typeface="+mn-ea"/>
                <a:cs typeface="+mn-cs"/>
              </a:defRPr>
            </a:lvl3pPr>
            <a:lvl4pPr marL="2132013" indent="-303213" algn="l" defTabSz="606425" rtl="0" eaLnBrk="1" latinLnBrk="0" hangingPunct="1">
              <a:defRPr sz="1800" kern="1200">
                <a:solidFill>
                  <a:schemeClr val="tx1"/>
                </a:solidFill>
                <a:latin typeface="Arial" panose="020B0604020202020204" pitchFamily="34" charset="0"/>
                <a:ea typeface="+mn-ea"/>
                <a:cs typeface="+mn-cs"/>
              </a:defRPr>
            </a:lvl4pPr>
            <a:lvl5pPr marL="2741613" indent="-303213" algn="l" defTabSz="606425" rtl="0" eaLnBrk="1" latinLnBrk="0" hangingPunct="1">
              <a:defRPr sz="1800" kern="1200">
                <a:solidFill>
                  <a:schemeClr val="tx1"/>
                </a:solidFill>
                <a:latin typeface="Arial" panose="020B0604020202020204" pitchFamily="34" charset="0"/>
                <a:ea typeface="+mn-ea"/>
                <a:cs typeface="+mn-cs"/>
              </a:defRPr>
            </a:lvl5pPr>
            <a:lvl6pPr marL="31988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6560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41132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5704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marL="0" marR="0" lvl="0" indent="0" algn="r" defTabSz="606425" rtl="0" eaLnBrk="1" fontAlgn="base" latinLnBrk="0" hangingPunct="1">
              <a:lnSpc>
                <a:spcPts val="800"/>
              </a:lnSpc>
              <a:spcBef>
                <a:spcPct val="0"/>
              </a:spcBef>
              <a:spcAft>
                <a:spcPct val="0"/>
              </a:spcAft>
              <a:buClrTx/>
              <a:buSzTx/>
              <a:buFontTx/>
              <a:buNone/>
              <a:tabLst/>
              <a:defRPr/>
            </a:pPr>
            <a:fld id="{F86EA704-5F76-4CFE-B43D-4974B315D4EA}" type="slidenum">
              <a:rPr kumimoji="0" lang="en-US" altLang="en-US"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606425" rtl="0" eaLnBrk="1" fontAlgn="base" latinLnBrk="0" hangingPunct="1">
                <a:lnSpc>
                  <a:spcPts val="800"/>
                </a:lnSpc>
                <a:spcBef>
                  <a:spcPct val="0"/>
                </a:spcBef>
                <a:spcAft>
                  <a:spcPct val="0"/>
                </a:spcAft>
                <a:buClrTx/>
                <a:buSzTx/>
                <a:buFontTx/>
                <a:buNone/>
                <a:tabLst/>
                <a:defRPr/>
              </a:pPr>
              <a:t>11</a:t>
            </a:fld>
            <a:endParaRPr kumimoji="0" lang="en-US" altLang="en-US" sz="100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aphicFrame>
        <p:nvGraphicFramePr>
          <p:cNvPr id="10" name="Table 9">
            <a:extLst>
              <a:ext uri="{FF2B5EF4-FFF2-40B4-BE49-F238E27FC236}">
                <a16:creationId xmlns:a16="http://schemas.microsoft.com/office/drawing/2014/main" id="{22EFCFBB-C126-43F7-AA1E-63F26836956C}"/>
              </a:ext>
            </a:extLst>
          </p:cNvPr>
          <p:cNvGraphicFramePr>
            <a:graphicFrameLocks noGrp="1"/>
          </p:cNvGraphicFramePr>
          <p:nvPr>
            <p:extLst>
              <p:ext uri="{D42A27DB-BD31-4B8C-83A1-F6EECF244321}">
                <p14:modId xmlns:p14="http://schemas.microsoft.com/office/powerpoint/2010/main" val="1689130772"/>
              </p:ext>
            </p:extLst>
          </p:nvPr>
        </p:nvGraphicFramePr>
        <p:xfrm>
          <a:off x="589093" y="1908333"/>
          <a:ext cx="11274724" cy="2373751"/>
        </p:xfrm>
        <a:graphic>
          <a:graphicData uri="http://schemas.openxmlformats.org/drawingml/2006/table">
            <a:tbl>
              <a:tblPr/>
              <a:tblGrid>
                <a:gridCol w="1358240">
                  <a:extLst>
                    <a:ext uri="{9D8B030D-6E8A-4147-A177-3AD203B41FA5}">
                      <a16:colId xmlns:a16="http://schemas.microsoft.com/office/drawing/2014/main" val="20001"/>
                    </a:ext>
                  </a:extLst>
                </a:gridCol>
                <a:gridCol w="4708026">
                  <a:extLst>
                    <a:ext uri="{9D8B030D-6E8A-4147-A177-3AD203B41FA5}">
                      <a16:colId xmlns:a16="http://schemas.microsoft.com/office/drawing/2014/main" val="20002"/>
                    </a:ext>
                  </a:extLst>
                </a:gridCol>
                <a:gridCol w="5208458">
                  <a:extLst>
                    <a:ext uri="{9D8B030D-6E8A-4147-A177-3AD203B41FA5}">
                      <a16:colId xmlns:a16="http://schemas.microsoft.com/office/drawing/2014/main" val="20003"/>
                    </a:ext>
                  </a:extLst>
                </a:gridCol>
              </a:tblGrid>
              <a:tr h="530067">
                <a:tc>
                  <a:txBody>
                    <a:bodyPr/>
                    <a:lstStyle>
                      <a:lvl1pPr marL="0" algn="l" defTabSz="609585"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9585"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9585"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bg1"/>
                          </a:solidFill>
                          <a:effectLst/>
                          <a:latin typeface="Arial"/>
                          <a:cs typeface="Arial"/>
                        </a:rPr>
                        <a:t>Standards</a:t>
                      </a:r>
                    </a:p>
                  </a:txBody>
                  <a:tcPr marL="72015" marR="72015" marT="71984" marB="71984"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defRPr sz="2400" kern="1200">
                          <a:solidFill>
                            <a:schemeClr val="tx1"/>
                          </a:solidFill>
                          <a:latin typeface="Calibri"/>
                        </a:defRPr>
                      </a:lvl1pPr>
                      <a:lvl2pPr marL="609585" algn="l" defTabSz="609585" rtl="0" eaLnBrk="1" latinLnBrk="0" hangingPunct="1">
                        <a:defRPr sz="2400" kern="1200">
                          <a:solidFill>
                            <a:schemeClr val="tx1"/>
                          </a:solidFill>
                          <a:latin typeface="Calibri"/>
                        </a:defRPr>
                      </a:lvl2pPr>
                      <a:lvl3pPr marL="1219170" algn="l" defTabSz="609585" rtl="0" eaLnBrk="1" latinLnBrk="0" hangingPunct="1">
                        <a:defRPr sz="2400" kern="1200">
                          <a:solidFill>
                            <a:schemeClr val="tx1"/>
                          </a:solidFill>
                          <a:latin typeface="Calibri"/>
                        </a:defRPr>
                      </a:lvl3pPr>
                      <a:lvl4pPr marL="1828754" algn="l" defTabSz="609585" rtl="0" eaLnBrk="1" latinLnBrk="0" hangingPunct="1">
                        <a:defRPr sz="2400" kern="1200">
                          <a:solidFill>
                            <a:schemeClr val="tx1"/>
                          </a:solidFill>
                          <a:latin typeface="Calibri"/>
                        </a:defRPr>
                      </a:lvl4pPr>
                      <a:lvl5pPr marL="2438339" algn="l" defTabSz="609585" rtl="0" eaLnBrk="1" latinLnBrk="0" hangingPunct="1">
                        <a:defRPr sz="2400" kern="1200">
                          <a:solidFill>
                            <a:schemeClr val="tx1"/>
                          </a:solidFill>
                          <a:latin typeface="Calibri"/>
                        </a:defRPr>
                      </a:lvl5pPr>
                      <a:lvl6pPr marL="3047924" algn="l" defTabSz="609585" rtl="0" eaLnBrk="1" latinLnBrk="0" hangingPunct="1">
                        <a:defRPr sz="2400" kern="1200">
                          <a:solidFill>
                            <a:schemeClr val="tx1"/>
                          </a:solidFill>
                          <a:latin typeface="Calibri"/>
                        </a:defRPr>
                      </a:lvl6pPr>
                      <a:lvl7pPr marL="3657509" algn="l" defTabSz="609585" rtl="0" eaLnBrk="1" latinLnBrk="0" hangingPunct="1">
                        <a:defRPr sz="2400" kern="1200">
                          <a:solidFill>
                            <a:schemeClr val="tx1"/>
                          </a:solidFill>
                          <a:latin typeface="Calibri"/>
                        </a:defRPr>
                      </a:lvl7pPr>
                      <a:lvl8pPr marL="4267093" algn="l" defTabSz="609585" rtl="0" eaLnBrk="1" latinLnBrk="0" hangingPunct="1">
                        <a:defRPr sz="2400" kern="1200">
                          <a:solidFill>
                            <a:schemeClr val="tx1"/>
                          </a:solidFill>
                          <a:latin typeface="Calibri"/>
                        </a:defRPr>
                      </a:lvl8pPr>
                      <a:lvl9pPr marL="4876678" algn="l" defTabSz="609585" rtl="0" eaLnBrk="1" latinLnBrk="0" hangingPunct="1">
                        <a:defRPr sz="2400" kern="1200">
                          <a:solidFill>
                            <a:schemeClr val="tx1"/>
                          </a:solidFill>
                          <a:latin typeface="Calibri"/>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Current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spcBef>
                          <a:spcPct val="20000"/>
                        </a:spcBef>
                        <a:buFont typeface="Arial" panose="020B0604020202020204" pitchFamily="34" charset="0"/>
                        <a:defRPr sz="2800" kern="1200">
                          <a:solidFill>
                            <a:schemeClr val="tx1"/>
                          </a:solidFill>
                          <a:latin typeface="Calibri" panose="020F0502020204030204" pitchFamily="34" charset="0"/>
                        </a:defRPr>
                      </a:lvl1pPr>
                      <a:lvl2pPr marL="742950" indent="-28575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2pPr>
                      <a:lvl3pPr marL="1143000" indent="-228600" algn="l" defTabSz="609585" rtl="0" eaLnBrk="1" latinLnBrk="0" hangingPunct="1">
                        <a:spcBef>
                          <a:spcPct val="20000"/>
                        </a:spcBef>
                        <a:buFont typeface="Arial" panose="020B0604020202020204" pitchFamily="34" charset="0"/>
                        <a:defRPr sz="2000" kern="1200">
                          <a:solidFill>
                            <a:schemeClr val="tx1"/>
                          </a:solidFill>
                          <a:latin typeface="Calibri" panose="020F0502020204030204" pitchFamily="34" charset="0"/>
                        </a:defRPr>
                      </a:lvl3pPr>
                      <a:lvl4pPr marL="16002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4pPr>
                      <a:lvl5pPr marL="20574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5pPr>
                      <a:lvl6pPr marL="25146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6pPr>
                      <a:lvl7pPr marL="29718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7pPr>
                      <a:lvl8pPr marL="34290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8pPr>
                      <a:lvl9pPr marL="38862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Deleted, amended or new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9161">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4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programmes</a:t>
                      </a:r>
                      <a:endParaRPr kumimoji="0" lang="en-GB" altLang="en-US" sz="14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Font typeface="Arial" panose="020B0604020202020204" pitchFamily="34" charset="0"/>
                        <a:buNone/>
                      </a:pPr>
                      <a:endParaRPr lang="en-US" altLang="en-US" sz="1400" b="0" i="0" u="none" strike="noStrike" cap="none" normalizeH="0" baseline="0" dirty="0">
                        <a:ln>
                          <a:noFill/>
                        </a:ln>
                        <a:solidFill>
                          <a:schemeClr val="accent1"/>
                        </a:solidFill>
                        <a:effectLst/>
                        <a:latin typeface="Arial" panose="020B0604020202020204" pitchFamily="34" charset="0"/>
                        <a:cs typeface="Arial" panose="020B0604020202020204" pitchFamily="34" charset="0"/>
                      </a:endParaRPr>
                    </a:p>
                    <a:p>
                      <a:pPr marL="0" marR="0" lvl="0" indent="0" algn="l">
                        <a:lnSpc>
                          <a:spcPct val="100000"/>
                        </a:lnSpc>
                        <a:spcBef>
                          <a:spcPct val="0"/>
                        </a:spcBef>
                        <a:spcAft>
                          <a:spcPct val="0"/>
                        </a:spcAft>
                        <a:buClrTx/>
                        <a:buSzTx/>
                        <a:buFont typeface="Arial" panose="020B0604020202020204" pitchFamily="34" charset="0"/>
                        <a:buNone/>
                      </a:pPr>
                      <a:r>
                        <a:rPr lang="en-US" altLang="en-US" sz="14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3.4 technology enhanced and simulation-based learning opportunities are used effectively and proportionately to support learning and assessment and pre-registration nursing </a:t>
                      </a:r>
                      <a:r>
                        <a:rPr lang="en-US" altLang="en-US" sz="1400" b="0" i="0" u="none" strike="noStrike" cap="none" normalizeH="0" baseline="0" dirty="0" err="1">
                          <a:ln>
                            <a:noFill/>
                          </a:ln>
                          <a:solidFill>
                            <a:schemeClr val="accent1"/>
                          </a:solidFill>
                          <a:effectLst/>
                          <a:latin typeface="Arial" panose="020B0604020202020204" pitchFamily="34" charset="0"/>
                          <a:cs typeface="Arial" panose="020B0604020202020204" pitchFamily="34" charset="0"/>
                        </a:rPr>
                        <a:t>programmes</a:t>
                      </a:r>
                      <a:r>
                        <a:rPr lang="en-US" altLang="en-US" sz="14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 leading to registration in the adult field of practice comply with Article 31(5) of Directive 2005/36/EC (included in </a:t>
                      </a:r>
                      <a:r>
                        <a:rPr lang="en-US" altLang="en-US" sz="1400" b="0" i="0" u="none" strike="noStrike" cap="none" normalizeH="0" baseline="0" dirty="0" err="1">
                          <a:ln>
                            <a:noFill/>
                          </a:ln>
                          <a:solidFill>
                            <a:schemeClr val="accent1"/>
                          </a:solidFill>
                          <a:effectLst/>
                          <a:latin typeface="Arial" panose="020B0604020202020204" pitchFamily="34" charset="0"/>
                          <a:cs typeface="Arial" panose="020B0604020202020204" pitchFamily="34" charset="0"/>
                        </a:rPr>
                        <a:t>Annexe</a:t>
                      </a:r>
                      <a:r>
                        <a:rPr lang="en-US" altLang="en-US" sz="14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 1 of this document)</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sz="1400" b="0" i="0" u="none" strike="noStrike" cap="none" normalizeH="0" baseline="0" dirty="0">
                          <a:ln>
                            <a:noFill/>
                          </a:ln>
                          <a:solidFill>
                            <a:srgbClr val="42B0BC"/>
                          </a:solidFill>
                          <a:effectLst/>
                          <a:latin typeface="Arial"/>
                          <a:cs typeface="Arial"/>
                        </a:rPr>
                        <a:t>AMENDED and MOVED</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sz="1400" b="0" i="0" u="none" strike="noStrike" cap="none" normalizeH="0" baseline="0" dirty="0">
                          <a:ln>
                            <a:noFill/>
                          </a:ln>
                          <a:solidFill>
                            <a:srgbClr val="42B0BC"/>
                          </a:solidFill>
                          <a:effectLst/>
                          <a:latin typeface="Arial"/>
                          <a:cs typeface="Arial"/>
                        </a:rPr>
                        <a:t>2.10 ensure technology and simulation opportunities are used effectively and proportionately across the curriculum to support supervision, learning and assessment</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endParaRPr lang="en-US" altLang="en-US" sz="1400" b="0" i="0" u="none" strike="noStrike" cap="none" normalizeH="0" baseline="0" dirty="0">
                        <a:ln>
                          <a:noFill/>
                        </a:ln>
                        <a:solidFill>
                          <a:srgbClr val="42B0BC"/>
                        </a:solidFill>
                        <a:effectLst/>
                        <a:latin typeface="Arial"/>
                        <a:cs typeface="Arial"/>
                      </a:endParaRP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sz="1400" b="0" i="0" u="none" strike="noStrike" cap="none" normalizeH="0" baseline="0" dirty="0">
                          <a:ln>
                            <a:noFill/>
                          </a:ln>
                          <a:solidFill>
                            <a:srgbClr val="42B0BC"/>
                          </a:solidFill>
                          <a:effectLst/>
                          <a:latin typeface="Arial"/>
                          <a:cs typeface="Arial"/>
                        </a:rPr>
                        <a:t>NEW</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sz="1400" b="0" i="0" u="none" strike="noStrike" cap="none" normalizeH="0" baseline="0" dirty="0">
                          <a:ln>
                            <a:noFill/>
                          </a:ln>
                          <a:solidFill>
                            <a:srgbClr val="42B0BC"/>
                          </a:solidFill>
                          <a:effectLst/>
                          <a:latin typeface="Arial"/>
                          <a:cs typeface="Arial"/>
                        </a:rPr>
                        <a:t>3.4 provide no less than 2,300 practice learning hours, of which a maximum of 600 hours can be simulated practice learning </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837629163"/>
                  </a:ext>
                </a:extLst>
              </a:tr>
            </a:tbl>
          </a:graphicData>
        </a:graphic>
      </p:graphicFrame>
    </p:spTree>
    <p:extLst>
      <p:ext uri="{BB962C8B-B14F-4D97-AF65-F5344CB8AC3E}">
        <p14:creationId xmlns:p14="http://schemas.microsoft.com/office/powerpoint/2010/main" val="1409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585D-3F46-4B7A-B9D8-073E9278290B}"/>
              </a:ext>
            </a:extLst>
          </p:cNvPr>
          <p:cNvSpPr>
            <a:spLocks noGrp="1"/>
          </p:cNvSpPr>
          <p:nvPr>
            <p:ph type="title"/>
          </p:nvPr>
        </p:nvSpPr>
        <p:spPr>
          <a:xfrm>
            <a:off x="588433" y="582858"/>
            <a:ext cx="9433391" cy="1644223"/>
          </a:xfrm>
        </p:spPr>
        <p:txBody>
          <a:bodyPr/>
          <a:lstStyle/>
          <a:p>
            <a:r>
              <a:rPr lang="en-GB" dirty="0"/>
              <a:t>Amendments to other standards based on this review:</a:t>
            </a:r>
          </a:p>
        </p:txBody>
      </p:sp>
      <p:sp>
        <p:nvSpPr>
          <p:cNvPr id="3" name="Text Placeholder 2">
            <a:extLst>
              <a:ext uri="{FF2B5EF4-FFF2-40B4-BE49-F238E27FC236}">
                <a16:creationId xmlns:a16="http://schemas.microsoft.com/office/drawing/2014/main" id="{5A419B5A-17BF-4D81-8C4B-96D9DB540D1E}"/>
              </a:ext>
            </a:extLst>
          </p:cNvPr>
          <p:cNvSpPr>
            <a:spLocks noGrp="1"/>
          </p:cNvSpPr>
          <p:nvPr>
            <p:ph type="body" sz="quarter" idx="13"/>
          </p:nvPr>
        </p:nvSpPr>
        <p:spPr>
          <a:xfrm>
            <a:off x="588433" y="2766567"/>
            <a:ext cx="7897199" cy="2419773"/>
          </a:xfrm>
        </p:spPr>
        <p:txBody>
          <a:bodyPr/>
          <a:lstStyle/>
          <a:p>
            <a:pPr marL="342900" indent="-342900">
              <a:lnSpc>
                <a:spcPct val="100000"/>
              </a:lnSpc>
              <a:buFont typeface="Arial" panose="020B0604020202020204" pitchFamily="34" charset="0"/>
              <a:buChar char="•"/>
            </a:pPr>
            <a:r>
              <a:rPr lang="en-GB" sz="2800" dirty="0"/>
              <a:t>Part 3: Standards for pre-registration </a:t>
            </a:r>
            <a:r>
              <a:rPr lang="en-GB" sz="2800" b="1" dirty="0"/>
              <a:t>nursing associate </a:t>
            </a:r>
            <a:r>
              <a:rPr lang="en-GB" sz="2800" dirty="0"/>
              <a:t>programmes</a:t>
            </a:r>
            <a:endParaRPr lang="en-GB" sz="800" dirty="0"/>
          </a:p>
          <a:p>
            <a:pPr marL="342900" indent="-342900">
              <a:lnSpc>
                <a:spcPct val="100000"/>
              </a:lnSpc>
              <a:buFont typeface="Arial" panose="020B0604020202020204" pitchFamily="34" charset="0"/>
              <a:buChar char="•"/>
            </a:pPr>
            <a:endParaRPr lang="en-GB" sz="800" dirty="0"/>
          </a:p>
          <a:p>
            <a:pPr marL="342900" indent="-342900">
              <a:lnSpc>
                <a:spcPct val="100000"/>
              </a:lnSpc>
              <a:buFont typeface="Arial" panose="020B0604020202020204" pitchFamily="34" charset="0"/>
              <a:buChar char="•"/>
            </a:pPr>
            <a:r>
              <a:rPr lang="en-GB" sz="2800" dirty="0"/>
              <a:t>Part 3: Standards for </a:t>
            </a:r>
            <a:r>
              <a:rPr lang="en-GB" sz="2800" b="1" dirty="0"/>
              <a:t>prescribing</a:t>
            </a:r>
            <a:r>
              <a:rPr lang="en-GB" sz="2800" dirty="0"/>
              <a:t> programmes</a:t>
            </a:r>
            <a:endParaRPr lang="en-GB" sz="800" dirty="0"/>
          </a:p>
          <a:p>
            <a:pPr marL="342900" indent="-342900">
              <a:lnSpc>
                <a:spcPct val="100000"/>
              </a:lnSpc>
              <a:buFont typeface="Arial" panose="020B0604020202020204" pitchFamily="34" charset="0"/>
              <a:buChar char="•"/>
            </a:pPr>
            <a:endParaRPr lang="en-GB" sz="800" dirty="0"/>
          </a:p>
          <a:p>
            <a:pPr marL="342900" indent="-342900">
              <a:lnSpc>
                <a:spcPct val="100000"/>
              </a:lnSpc>
              <a:buFont typeface="Arial" panose="020B0604020202020204" pitchFamily="34" charset="0"/>
              <a:buChar char="•"/>
            </a:pPr>
            <a:r>
              <a:rPr lang="en-GB" sz="2800" dirty="0"/>
              <a:t>Part 3: Standards for </a:t>
            </a:r>
            <a:r>
              <a:rPr lang="en-GB" sz="2800" b="1" dirty="0"/>
              <a:t>return to practice </a:t>
            </a:r>
            <a:r>
              <a:rPr lang="en-GB" sz="2800" dirty="0"/>
              <a:t>programmes</a:t>
            </a:r>
          </a:p>
        </p:txBody>
      </p:sp>
    </p:spTree>
    <p:extLst>
      <p:ext uri="{BB962C8B-B14F-4D97-AF65-F5344CB8AC3E}">
        <p14:creationId xmlns:p14="http://schemas.microsoft.com/office/powerpoint/2010/main" val="348683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DC6E-CE63-4597-9269-3C051DA2FF25}"/>
              </a:ext>
            </a:extLst>
          </p:cNvPr>
          <p:cNvSpPr>
            <a:spLocks noGrp="1"/>
          </p:cNvSpPr>
          <p:nvPr>
            <p:ph type="title"/>
          </p:nvPr>
        </p:nvSpPr>
        <p:spPr/>
        <p:txBody>
          <a:bodyPr/>
          <a:lstStyle/>
          <a:p>
            <a:endParaRPr lang="en-GB"/>
          </a:p>
        </p:txBody>
      </p:sp>
      <p:sp>
        <p:nvSpPr>
          <p:cNvPr id="9" name="Slide Number Placeholder 4">
            <a:extLst>
              <a:ext uri="{FF2B5EF4-FFF2-40B4-BE49-F238E27FC236}">
                <a16:creationId xmlns:a16="http://schemas.microsoft.com/office/drawing/2014/main" id="{05F7753A-3186-4CF2-830A-2DAC2A1654B0}"/>
              </a:ext>
            </a:extLst>
          </p:cNvPr>
          <p:cNvSpPr txBox="1">
            <a:spLocks/>
          </p:cNvSpPr>
          <p:nvPr/>
        </p:nvSpPr>
        <p:spPr bwMode="auto">
          <a:xfrm>
            <a:off x="10904538" y="6418263"/>
            <a:ext cx="511175" cy="17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r" defTabSz="606425" rtl="0" eaLnBrk="1" latinLnBrk="0" hangingPunct="1">
              <a:lnSpc>
                <a:spcPts val="800"/>
              </a:lnSpc>
              <a:defRPr sz="1000" b="1" kern="1200">
                <a:solidFill>
                  <a:schemeClr val="tx1"/>
                </a:solidFill>
                <a:latin typeface="Arial" panose="020B0604020202020204" pitchFamily="34" charset="0"/>
                <a:ea typeface="+mn-ea"/>
                <a:cs typeface="+mn-cs"/>
              </a:defRPr>
            </a:lvl1pPr>
            <a:lvl2pPr marL="989013" indent="-379413" algn="l" defTabSz="606425" rtl="0" eaLnBrk="1" latinLnBrk="0" hangingPunct="1">
              <a:defRPr sz="1800" kern="1200">
                <a:solidFill>
                  <a:schemeClr val="tx1"/>
                </a:solidFill>
                <a:latin typeface="Arial" panose="020B0604020202020204" pitchFamily="34" charset="0"/>
                <a:ea typeface="+mn-ea"/>
                <a:cs typeface="+mn-cs"/>
              </a:defRPr>
            </a:lvl2pPr>
            <a:lvl3pPr marL="1522413" indent="-303213" algn="l" defTabSz="606425" rtl="0" eaLnBrk="1" latinLnBrk="0" hangingPunct="1">
              <a:defRPr sz="1800" kern="1200">
                <a:solidFill>
                  <a:schemeClr val="tx1"/>
                </a:solidFill>
                <a:latin typeface="Arial" panose="020B0604020202020204" pitchFamily="34" charset="0"/>
                <a:ea typeface="+mn-ea"/>
                <a:cs typeface="+mn-cs"/>
              </a:defRPr>
            </a:lvl3pPr>
            <a:lvl4pPr marL="2132013" indent="-303213" algn="l" defTabSz="606425" rtl="0" eaLnBrk="1" latinLnBrk="0" hangingPunct="1">
              <a:defRPr sz="1800" kern="1200">
                <a:solidFill>
                  <a:schemeClr val="tx1"/>
                </a:solidFill>
                <a:latin typeface="Arial" panose="020B0604020202020204" pitchFamily="34" charset="0"/>
                <a:ea typeface="+mn-ea"/>
                <a:cs typeface="+mn-cs"/>
              </a:defRPr>
            </a:lvl4pPr>
            <a:lvl5pPr marL="2741613" indent="-303213" algn="l" defTabSz="606425" rtl="0" eaLnBrk="1" latinLnBrk="0" hangingPunct="1">
              <a:defRPr sz="1800" kern="1200">
                <a:solidFill>
                  <a:schemeClr val="tx1"/>
                </a:solidFill>
                <a:latin typeface="Arial" panose="020B0604020202020204" pitchFamily="34" charset="0"/>
                <a:ea typeface="+mn-ea"/>
                <a:cs typeface="+mn-cs"/>
              </a:defRPr>
            </a:lvl5pPr>
            <a:lvl6pPr marL="31988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6560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41132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5704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marL="0" marR="0" lvl="0" indent="0" algn="r" defTabSz="606425" rtl="0" eaLnBrk="1" fontAlgn="base" latinLnBrk="0" hangingPunct="1">
              <a:lnSpc>
                <a:spcPts val="800"/>
              </a:lnSpc>
              <a:spcBef>
                <a:spcPct val="0"/>
              </a:spcBef>
              <a:spcAft>
                <a:spcPct val="0"/>
              </a:spcAft>
              <a:buClrTx/>
              <a:buSzTx/>
              <a:buFontTx/>
              <a:buNone/>
              <a:tabLst/>
              <a:defRPr/>
            </a:pPr>
            <a:fld id="{F86EA704-5F76-4CFE-B43D-4974B315D4EA}" type="slidenum">
              <a:rPr kumimoji="0" lang="en-US" altLang="en-US"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606425" rtl="0" eaLnBrk="1" fontAlgn="base" latinLnBrk="0" hangingPunct="1">
                <a:lnSpc>
                  <a:spcPts val="800"/>
                </a:lnSpc>
                <a:spcBef>
                  <a:spcPct val="0"/>
                </a:spcBef>
                <a:spcAft>
                  <a:spcPct val="0"/>
                </a:spcAft>
                <a:buClrTx/>
                <a:buSzTx/>
                <a:buFontTx/>
                <a:buNone/>
                <a:tabLst/>
                <a:defRPr/>
              </a:pPr>
              <a:t>13</a:t>
            </a:fld>
            <a:endParaRPr kumimoji="0" lang="en-US" altLang="en-US" sz="100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aphicFrame>
        <p:nvGraphicFramePr>
          <p:cNvPr id="10" name="Table 9">
            <a:extLst>
              <a:ext uri="{FF2B5EF4-FFF2-40B4-BE49-F238E27FC236}">
                <a16:creationId xmlns:a16="http://schemas.microsoft.com/office/drawing/2014/main" id="{22EFCFBB-C126-43F7-AA1E-63F26836956C}"/>
              </a:ext>
            </a:extLst>
          </p:cNvPr>
          <p:cNvGraphicFramePr>
            <a:graphicFrameLocks noGrp="1"/>
          </p:cNvGraphicFramePr>
          <p:nvPr>
            <p:extLst>
              <p:ext uri="{D42A27DB-BD31-4B8C-83A1-F6EECF244321}">
                <p14:modId xmlns:p14="http://schemas.microsoft.com/office/powerpoint/2010/main" val="406194679"/>
              </p:ext>
            </p:extLst>
          </p:nvPr>
        </p:nvGraphicFramePr>
        <p:xfrm>
          <a:off x="458638" y="360218"/>
          <a:ext cx="11274724" cy="5388649"/>
        </p:xfrm>
        <a:graphic>
          <a:graphicData uri="http://schemas.openxmlformats.org/drawingml/2006/table">
            <a:tbl>
              <a:tblPr/>
              <a:tblGrid>
                <a:gridCol w="1810109">
                  <a:extLst>
                    <a:ext uri="{9D8B030D-6E8A-4147-A177-3AD203B41FA5}">
                      <a16:colId xmlns:a16="http://schemas.microsoft.com/office/drawing/2014/main" val="20001"/>
                    </a:ext>
                  </a:extLst>
                </a:gridCol>
                <a:gridCol w="4554747">
                  <a:extLst>
                    <a:ext uri="{9D8B030D-6E8A-4147-A177-3AD203B41FA5}">
                      <a16:colId xmlns:a16="http://schemas.microsoft.com/office/drawing/2014/main" val="20002"/>
                    </a:ext>
                  </a:extLst>
                </a:gridCol>
                <a:gridCol w="4909868">
                  <a:extLst>
                    <a:ext uri="{9D8B030D-6E8A-4147-A177-3AD203B41FA5}">
                      <a16:colId xmlns:a16="http://schemas.microsoft.com/office/drawing/2014/main" val="20003"/>
                    </a:ext>
                  </a:extLst>
                </a:gridCol>
              </a:tblGrid>
              <a:tr h="720791">
                <a:tc>
                  <a:txBody>
                    <a:bodyPr/>
                    <a:lstStyle>
                      <a:lvl1pPr marL="0" algn="l" defTabSz="609585"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9585"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9585"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a:ln>
                            <a:noFill/>
                          </a:ln>
                          <a:solidFill>
                            <a:schemeClr val="bg1"/>
                          </a:solidFill>
                          <a:effectLst/>
                          <a:latin typeface="Arial"/>
                          <a:cs typeface="Arial"/>
                        </a:rPr>
                        <a:t>Standards</a:t>
                      </a:r>
                    </a:p>
                  </a:txBody>
                  <a:tcPr marL="72015" marR="72015" marT="71984" marB="71984"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defRPr sz="2400" kern="1200">
                          <a:solidFill>
                            <a:schemeClr val="tx1"/>
                          </a:solidFill>
                          <a:latin typeface="Calibri"/>
                        </a:defRPr>
                      </a:lvl1pPr>
                      <a:lvl2pPr marL="609585" algn="l" defTabSz="609585" rtl="0" eaLnBrk="1" latinLnBrk="0" hangingPunct="1">
                        <a:defRPr sz="2400" kern="1200">
                          <a:solidFill>
                            <a:schemeClr val="tx1"/>
                          </a:solidFill>
                          <a:latin typeface="Calibri"/>
                        </a:defRPr>
                      </a:lvl2pPr>
                      <a:lvl3pPr marL="1219170" algn="l" defTabSz="609585" rtl="0" eaLnBrk="1" latinLnBrk="0" hangingPunct="1">
                        <a:defRPr sz="2400" kern="1200">
                          <a:solidFill>
                            <a:schemeClr val="tx1"/>
                          </a:solidFill>
                          <a:latin typeface="Calibri"/>
                        </a:defRPr>
                      </a:lvl3pPr>
                      <a:lvl4pPr marL="1828754" algn="l" defTabSz="609585" rtl="0" eaLnBrk="1" latinLnBrk="0" hangingPunct="1">
                        <a:defRPr sz="2400" kern="1200">
                          <a:solidFill>
                            <a:schemeClr val="tx1"/>
                          </a:solidFill>
                          <a:latin typeface="Calibri"/>
                        </a:defRPr>
                      </a:lvl4pPr>
                      <a:lvl5pPr marL="2438339" algn="l" defTabSz="609585" rtl="0" eaLnBrk="1" latinLnBrk="0" hangingPunct="1">
                        <a:defRPr sz="2400" kern="1200">
                          <a:solidFill>
                            <a:schemeClr val="tx1"/>
                          </a:solidFill>
                          <a:latin typeface="Calibri"/>
                        </a:defRPr>
                      </a:lvl5pPr>
                      <a:lvl6pPr marL="3047924" algn="l" defTabSz="609585" rtl="0" eaLnBrk="1" latinLnBrk="0" hangingPunct="1">
                        <a:defRPr sz="2400" kern="1200">
                          <a:solidFill>
                            <a:schemeClr val="tx1"/>
                          </a:solidFill>
                          <a:latin typeface="Calibri"/>
                        </a:defRPr>
                      </a:lvl6pPr>
                      <a:lvl7pPr marL="3657509" algn="l" defTabSz="609585" rtl="0" eaLnBrk="1" latinLnBrk="0" hangingPunct="1">
                        <a:defRPr sz="2400" kern="1200">
                          <a:solidFill>
                            <a:schemeClr val="tx1"/>
                          </a:solidFill>
                          <a:latin typeface="Calibri"/>
                        </a:defRPr>
                      </a:lvl7pPr>
                      <a:lvl8pPr marL="4267093" algn="l" defTabSz="609585" rtl="0" eaLnBrk="1" latinLnBrk="0" hangingPunct="1">
                        <a:defRPr sz="2400" kern="1200">
                          <a:solidFill>
                            <a:schemeClr val="tx1"/>
                          </a:solidFill>
                          <a:latin typeface="Calibri"/>
                        </a:defRPr>
                      </a:lvl8pPr>
                      <a:lvl9pPr marL="4876678" algn="l" defTabSz="609585" rtl="0" eaLnBrk="1" latinLnBrk="0" hangingPunct="1">
                        <a:defRPr sz="2400" kern="1200">
                          <a:solidFill>
                            <a:schemeClr val="tx1"/>
                          </a:solidFill>
                          <a:latin typeface="Calibri"/>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Current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spcBef>
                          <a:spcPct val="20000"/>
                        </a:spcBef>
                        <a:buFont typeface="Arial" panose="020B0604020202020204" pitchFamily="34" charset="0"/>
                        <a:defRPr sz="2800" kern="1200">
                          <a:solidFill>
                            <a:schemeClr val="tx1"/>
                          </a:solidFill>
                          <a:latin typeface="Calibri" panose="020F0502020204030204" pitchFamily="34" charset="0"/>
                        </a:defRPr>
                      </a:lvl1pPr>
                      <a:lvl2pPr marL="742950" indent="-28575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2pPr>
                      <a:lvl3pPr marL="1143000" indent="-228600" algn="l" defTabSz="609585" rtl="0" eaLnBrk="1" latinLnBrk="0" hangingPunct="1">
                        <a:spcBef>
                          <a:spcPct val="20000"/>
                        </a:spcBef>
                        <a:buFont typeface="Arial" panose="020B0604020202020204" pitchFamily="34" charset="0"/>
                        <a:defRPr sz="2000" kern="1200">
                          <a:solidFill>
                            <a:schemeClr val="tx1"/>
                          </a:solidFill>
                          <a:latin typeface="Calibri" panose="020F0502020204030204" pitchFamily="34" charset="0"/>
                        </a:defRPr>
                      </a:lvl3pPr>
                      <a:lvl4pPr marL="16002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4pPr>
                      <a:lvl5pPr marL="20574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5pPr>
                      <a:lvl6pPr marL="25146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6pPr>
                      <a:lvl7pPr marL="29718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7pPr>
                      <a:lvl8pPr marL="34290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8pPr>
                      <a:lvl9pPr marL="38862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Deleted, amended or new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24944">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Part 3: Standards for pre-registration </a:t>
                      </a:r>
                      <a:r>
                        <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nursing associate </a:t>
                      </a: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programmes</a:t>
                      </a:r>
                      <a:endPar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Font typeface="Arial" panose="020B0604020202020204" pitchFamily="34" charset="0"/>
                        <a:buNone/>
                      </a:pP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NA</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42B0BC"/>
                          </a:solidFill>
                          <a:effectLst/>
                          <a:uLnTx/>
                          <a:uFillTx/>
                          <a:latin typeface="Arial"/>
                          <a:ea typeface="+mn-ea"/>
                          <a:cs typeface="+mn-cs"/>
                        </a:rPr>
                        <a:t>NEW to align with nursing:</a:t>
                      </a:r>
                    </a:p>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1.1.1 meet the entry criteria for the </a:t>
                      </a:r>
                      <a:r>
                        <a:rPr kumimoji="0" lang="en-US" sz="1300" b="0" i="0" u="none" strike="noStrike" kern="1200" cap="none" spc="0" normalizeH="0" baseline="0" noProof="0" dirty="0" err="1">
                          <a:ln>
                            <a:noFill/>
                          </a:ln>
                          <a:solidFill>
                            <a:srgbClr val="42B0BC"/>
                          </a:solidFill>
                          <a:effectLst/>
                          <a:uLnTx/>
                          <a:uFillTx/>
                          <a:latin typeface="Arial"/>
                          <a:ea typeface="+mn-ea"/>
                          <a:cs typeface="+mn-cs"/>
                        </a:rPr>
                        <a:t>programme</a:t>
                      </a:r>
                      <a:r>
                        <a:rPr kumimoji="0" lang="en-US" sz="1300" b="0" i="0" u="none" strike="noStrike" kern="1200" cap="none" spc="0" normalizeH="0" baseline="0" noProof="0" dirty="0">
                          <a:ln>
                            <a:noFill/>
                          </a:ln>
                          <a:solidFill>
                            <a:srgbClr val="42B0BC"/>
                          </a:solidFill>
                          <a:effectLst/>
                          <a:uLnTx/>
                          <a:uFillTx/>
                          <a:latin typeface="Arial"/>
                          <a:ea typeface="+mn-ea"/>
                          <a:cs typeface="+mn-cs"/>
                        </a:rPr>
                        <a:t> as set out by the AEI and are suitable for nursing associate practice.</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428906462"/>
                  </a:ext>
                </a:extLst>
              </a:tr>
              <a:tr h="920168">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Part 3: Standards for pre-registration </a:t>
                      </a:r>
                      <a:r>
                        <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nursing associate </a:t>
                      </a: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programmes</a:t>
                      </a:r>
                      <a:endPar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Font typeface="Arial" panose="020B0604020202020204" pitchFamily="34" charset="0"/>
                        <a:buNone/>
                      </a:pP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2.6.2	no less than 50 per cent of the minimum </a:t>
                      </a:r>
                      <a:r>
                        <a:rPr lang="en-US" altLang="en-US" sz="1300" b="0" i="0" u="none" strike="noStrike" cap="none" normalizeH="0" baseline="0" dirty="0" err="1">
                          <a:ln>
                            <a:noFill/>
                          </a:ln>
                          <a:solidFill>
                            <a:schemeClr val="accent1"/>
                          </a:solidFill>
                          <a:effectLst/>
                          <a:latin typeface="Arial" panose="020B0604020202020204" pitchFamily="34" charset="0"/>
                          <a:cs typeface="Arial" panose="020B0604020202020204" pitchFamily="34" charset="0"/>
                        </a:rPr>
                        <a:t>programme</a:t>
                      </a: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 hours required of nursing degree </a:t>
                      </a:r>
                      <a:r>
                        <a:rPr lang="en-US" altLang="en-US" sz="1300" b="0" i="0" u="none" strike="noStrike" cap="none" normalizeH="0" baseline="0" dirty="0" err="1">
                          <a:ln>
                            <a:noFill/>
                          </a:ln>
                          <a:solidFill>
                            <a:schemeClr val="accent1"/>
                          </a:solidFill>
                          <a:effectLst/>
                          <a:latin typeface="Arial" panose="020B0604020202020204" pitchFamily="34" charset="0"/>
                          <a:cs typeface="Arial" panose="020B0604020202020204" pitchFamily="34" charset="0"/>
                        </a:rPr>
                        <a:t>programmes</a:t>
                      </a: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 currently set under Article 31(3) of Directive 2005/36/ EC (4,600 hours)</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DELETE reference to the EU Directive as no longer required</a:t>
                      </a:r>
                    </a:p>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2.6.2 no less than 50 per cent of the minimum </a:t>
                      </a:r>
                      <a:r>
                        <a:rPr kumimoji="0" lang="en-US" sz="1300" b="0" i="0" u="none" strike="noStrike" kern="1200" cap="none" spc="0" normalizeH="0" baseline="0" noProof="0" dirty="0" err="1">
                          <a:ln>
                            <a:noFill/>
                          </a:ln>
                          <a:solidFill>
                            <a:srgbClr val="42B0BC"/>
                          </a:solidFill>
                          <a:effectLst/>
                          <a:uLnTx/>
                          <a:uFillTx/>
                          <a:latin typeface="Arial"/>
                          <a:ea typeface="+mn-ea"/>
                          <a:cs typeface="+mn-cs"/>
                        </a:rPr>
                        <a:t>programme</a:t>
                      </a:r>
                      <a:r>
                        <a:rPr kumimoji="0" lang="en-US" sz="1300" b="0" i="0" u="none" strike="noStrike" kern="1200" cap="none" spc="0" normalizeH="0" baseline="0" noProof="0" dirty="0">
                          <a:ln>
                            <a:noFill/>
                          </a:ln>
                          <a:solidFill>
                            <a:srgbClr val="42B0BC"/>
                          </a:solidFill>
                          <a:effectLst/>
                          <a:uLnTx/>
                          <a:uFillTx/>
                          <a:latin typeface="Arial"/>
                          <a:ea typeface="+mn-ea"/>
                          <a:cs typeface="+mn-cs"/>
                        </a:rPr>
                        <a:t> hours required of nursing degree </a:t>
                      </a:r>
                      <a:r>
                        <a:rPr kumimoji="0" lang="en-US" sz="1300" b="0" i="0" u="none" strike="noStrike" kern="1200" cap="none" spc="0" normalizeH="0" baseline="0" noProof="0" dirty="0" err="1">
                          <a:ln>
                            <a:noFill/>
                          </a:ln>
                          <a:solidFill>
                            <a:srgbClr val="42B0BC"/>
                          </a:solidFill>
                          <a:effectLst/>
                          <a:uLnTx/>
                          <a:uFillTx/>
                          <a:latin typeface="Arial"/>
                          <a:ea typeface="+mn-ea"/>
                          <a:cs typeface="+mn-cs"/>
                        </a:rPr>
                        <a:t>programmes</a:t>
                      </a:r>
                      <a:r>
                        <a:rPr kumimoji="0" lang="en-US" sz="1300" b="0" i="0" u="none" strike="noStrike" kern="1200" cap="none" spc="0" normalizeH="0" baseline="0" noProof="0" dirty="0">
                          <a:ln>
                            <a:noFill/>
                          </a:ln>
                          <a:solidFill>
                            <a:srgbClr val="42B0BC"/>
                          </a:solidFill>
                          <a:effectLst/>
                          <a:uLnTx/>
                          <a:uFillTx/>
                          <a:latin typeface="Arial"/>
                          <a:ea typeface="+mn-ea"/>
                          <a:cs typeface="+mn-cs"/>
                        </a:rPr>
                        <a:t>, </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41309455"/>
                  </a:ext>
                </a:extLst>
              </a:tr>
              <a:tr h="915071">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Part 3: Standards for pre-registration </a:t>
                      </a:r>
                      <a:r>
                        <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nursing associate </a:t>
                      </a: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programmes</a:t>
                      </a:r>
                      <a:endPar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Font typeface="Arial" panose="020B0604020202020204" pitchFamily="34" charset="0"/>
                        <a:buNone/>
                      </a:pP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3.3 technology enhanced and simulation-based learning opportunities are used effectively and proportionately to support learning and assessment and pre-registration nursing </a:t>
                      </a:r>
                      <a:r>
                        <a:rPr lang="en-US" altLang="en-US" sz="1300" b="0" i="0" u="none" strike="noStrike" cap="none" normalizeH="0" baseline="0" dirty="0" err="1">
                          <a:ln>
                            <a:noFill/>
                          </a:ln>
                          <a:solidFill>
                            <a:schemeClr val="accent1"/>
                          </a:solidFill>
                          <a:effectLst/>
                          <a:latin typeface="Arial" panose="020B0604020202020204" pitchFamily="34" charset="0"/>
                          <a:cs typeface="Arial" panose="020B0604020202020204" pitchFamily="34" charset="0"/>
                        </a:rPr>
                        <a:t>programmes</a:t>
                      </a:r>
                      <a:r>
                        <a:rPr lang="en-US" altLang="en-US" sz="1300" b="0" i="0" u="none" strike="noStrike" cap="none" normalizeH="0" baseline="0" dirty="0">
                          <a:ln>
                            <a:noFill/>
                          </a:ln>
                          <a:solidFill>
                            <a:schemeClr val="accent1"/>
                          </a:solidFill>
                          <a:effectLst/>
                          <a:latin typeface="Arial" panose="020B0604020202020204" pitchFamily="34" charset="0"/>
                          <a:cs typeface="Arial" panose="020B0604020202020204" pitchFamily="34" charset="0"/>
                        </a:rPr>
                        <a:t> leading to registration in the adult </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300" b="0" i="0" u="none" strike="noStrike" cap="none" normalizeH="0" baseline="0" noProof="0" dirty="0">
                          <a:ln>
                            <a:noFill/>
                          </a:ln>
                          <a:solidFill>
                            <a:srgbClr val="42B0BC"/>
                          </a:solidFill>
                          <a:effectLst/>
                          <a:latin typeface="Arial"/>
                        </a:rPr>
                        <a:t>AMENDED and MOVED to align with nursing</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300" b="0" i="0" u="none" strike="noStrike" cap="none" normalizeH="0" baseline="0" noProof="0" dirty="0">
                          <a:ln>
                            <a:noFill/>
                          </a:ln>
                          <a:solidFill>
                            <a:srgbClr val="42B0BC"/>
                          </a:solidFill>
                          <a:effectLst/>
                          <a:latin typeface="Arial"/>
                        </a:rPr>
                        <a:t>2.8 ensure technology and simulation opportunities are used effectively and proportionately across the curriculum to support supervision, learning and assessment</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3681575338"/>
                  </a:ext>
                </a:extLst>
              </a:tr>
              <a:tr h="893041">
                <a:tc>
                  <a:txBody>
                    <a:body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Part 3: Standards for </a:t>
                      </a:r>
                      <a:r>
                        <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prescribing </a:t>
                      </a:r>
                      <a:r>
                        <a:rPr kumimoji="0" lang="en-GB" altLang="en-US" sz="1300" b="0" i="0" u="none" strike="noStrike" kern="1200" cap="none" spc="0" normalizeH="0" baseline="0" noProof="0" dirty="0">
                          <a:ln>
                            <a:noFill/>
                          </a:ln>
                          <a:solidFill>
                            <a:srgbClr val="005961"/>
                          </a:solidFill>
                          <a:effectLst/>
                          <a:uLnTx/>
                          <a:uFillTx/>
                          <a:latin typeface="Arial"/>
                          <a:ea typeface="Calibri" panose="020F0502020204030204" pitchFamily="34" charset="0"/>
                          <a:cs typeface="Arial"/>
                        </a:rPr>
                        <a:t>programmes</a:t>
                      </a:r>
                      <a:endParaRPr kumimoji="0" lang="en-GB" altLang="en-US" sz="1300" b="1" i="0" u="none" strike="noStrike" kern="1200" cap="none" spc="0" normalizeH="0" baseline="0" noProof="0" dirty="0">
                        <a:ln>
                          <a:noFill/>
                        </a:ln>
                        <a:solidFill>
                          <a:srgbClr val="005961"/>
                        </a:solidFill>
                        <a:effectLst/>
                        <a:uLnTx/>
                        <a:uFillTx/>
                        <a:latin typeface="Arial"/>
                        <a:ea typeface="Calibri" panose="020F0502020204030204" pitchFamily="34" charset="0"/>
                        <a:cs typeface="Arial"/>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9585" rtl="0" eaLnBrk="1" fontAlgn="auto"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3.3 technology enhanced and simulation-based learning opportunities are used effectively and proportionately to support learning and assessment and pre-registration nursing </a:t>
                      </a:r>
                      <a:r>
                        <a:rPr kumimoji="0" lang="en-US" altLang="en-US" sz="1300" b="0" i="0" u="none" strike="noStrike" kern="1200" cap="none" spc="0" normalizeH="0" baseline="0" noProof="0" dirty="0" err="1">
                          <a:ln>
                            <a:noFill/>
                          </a:ln>
                          <a:solidFill>
                            <a:srgbClr val="005961"/>
                          </a:solidFill>
                          <a:effectLst/>
                          <a:uLnTx/>
                          <a:uFillTx/>
                          <a:latin typeface="Arial" panose="020B0604020202020204" pitchFamily="34" charset="0"/>
                          <a:ea typeface="+mn-ea"/>
                          <a:cs typeface="Arial" panose="020B0604020202020204" pitchFamily="34" charset="0"/>
                        </a:rPr>
                        <a:t>programmes</a:t>
                      </a:r>
                      <a:r>
                        <a:rPr kumimoji="0" lang="en-US" altLang="en-US" sz="13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 leading to registration in the adult </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AMENDED and MOVED to align with nursing</a:t>
                      </a:r>
                    </a:p>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2.6 ensure technology and simulation opportunities are used effectively and proportionately across the curriculum to support supervision, learning and assessment</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424178651"/>
                  </a:ext>
                </a:extLst>
              </a:tr>
              <a:tr h="912024">
                <a:tc>
                  <a:txBody>
                    <a:bodyPr/>
                    <a:lstStyle>
                      <a:lvl1pPr marL="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pP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Part 3: Standards for </a:t>
                      </a:r>
                      <a:r>
                        <a:rPr kumimoji="0" lang="en-GB" altLang="en-US" sz="1300" b="1" i="0" u="none" strike="noStrike" cap="none" normalizeH="0" baseline="0" dirty="0">
                          <a:ln>
                            <a:noFill/>
                          </a:ln>
                          <a:solidFill>
                            <a:schemeClr val="accent1"/>
                          </a:solidFill>
                          <a:effectLst/>
                          <a:latin typeface="Arial"/>
                          <a:ea typeface="Calibri" panose="020F0502020204030204" pitchFamily="34" charset="0"/>
                          <a:cs typeface="Arial"/>
                        </a:rPr>
                        <a:t>return to practice p</a:t>
                      </a: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rogrammes</a:t>
                      </a:r>
                      <a:endParaRPr kumimoji="0" lang="en-GB" altLang="en-US" sz="1300" b="1" i="0" u="none" strike="noStrike" cap="none" normalizeH="0" baseline="0" dirty="0">
                        <a:ln>
                          <a:noFill/>
                        </a:ln>
                        <a:solidFill>
                          <a:schemeClr val="accent1"/>
                        </a:solidFill>
                        <a:effectLst/>
                        <a:latin typeface="Arial"/>
                        <a:ea typeface="Calibri" panose="020F0502020204030204" pitchFamily="34" charset="0"/>
                        <a:cs typeface="Arial"/>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609585" rtl="0" eaLnBrk="1" fontAlgn="auto"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3.4 technology enhanced and simulation-based learning opportunities are used effectively and proportionately to support learning and assessment and pre-registration nursing </a:t>
                      </a:r>
                      <a:r>
                        <a:rPr kumimoji="0" lang="en-US" altLang="en-US" sz="1300" b="0" i="0" u="none" strike="noStrike" kern="1200" cap="none" spc="0" normalizeH="0" baseline="0" noProof="0" dirty="0" err="1">
                          <a:ln>
                            <a:noFill/>
                          </a:ln>
                          <a:solidFill>
                            <a:srgbClr val="005961"/>
                          </a:solidFill>
                          <a:effectLst/>
                          <a:uLnTx/>
                          <a:uFillTx/>
                          <a:latin typeface="Arial" panose="020B0604020202020204" pitchFamily="34" charset="0"/>
                          <a:ea typeface="+mn-ea"/>
                          <a:cs typeface="Arial" panose="020B0604020202020204" pitchFamily="34" charset="0"/>
                        </a:rPr>
                        <a:t>programmes</a:t>
                      </a:r>
                      <a:r>
                        <a:rPr kumimoji="0" lang="en-US" altLang="en-US" sz="13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 leading to registration in the adult </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608013"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8013"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8013"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AMENDED and MOVED to align with nursing</a:t>
                      </a:r>
                    </a:p>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42B0BC"/>
                          </a:solidFill>
                          <a:effectLst/>
                          <a:uLnTx/>
                          <a:uFillTx/>
                          <a:latin typeface="Arial"/>
                          <a:ea typeface="+mn-ea"/>
                          <a:cs typeface="+mn-cs"/>
                        </a:rPr>
                        <a:t>2.11 ensure technology and simulation opportunities are used effectively and proportionately across the curriculum to support supervision, learning and assessment</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71514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DC6E-CE63-4597-9269-3C051DA2FF25}"/>
              </a:ext>
            </a:extLst>
          </p:cNvPr>
          <p:cNvSpPr>
            <a:spLocks noGrp="1"/>
          </p:cNvSpPr>
          <p:nvPr>
            <p:ph type="title"/>
          </p:nvPr>
        </p:nvSpPr>
        <p:spPr>
          <a:xfrm>
            <a:off x="458638" y="692587"/>
            <a:ext cx="9377868" cy="1247974"/>
          </a:xfrm>
        </p:spPr>
        <p:txBody>
          <a:bodyPr/>
          <a:lstStyle/>
          <a:p>
            <a:r>
              <a:rPr lang="en-GB" dirty="0">
                <a:solidFill>
                  <a:srgbClr val="007396"/>
                </a:solidFill>
              </a:rPr>
              <a:t>New glossary definition for all programme standards and framework</a:t>
            </a:r>
          </a:p>
        </p:txBody>
      </p:sp>
      <p:sp>
        <p:nvSpPr>
          <p:cNvPr id="9" name="Slide Number Placeholder 4">
            <a:extLst>
              <a:ext uri="{FF2B5EF4-FFF2-40B4-BE49-F238E27FC236}">
                <a16:creationId xmlns:a16="http://schemas.microsoft.com/office/drawing/2014/main" id="{05F7753A-3186-4CF2-830A-2DAC2A1654B0}"/>
              </a:ext>
            </a:extLst>
          </p:cNvPr>
          <p:cNvSpPr txBox="1">
            <a:spLocks/>
          </p:cNvSpPr>
          <p:nvPr/>
        </p:nvSpPr>
        <p:spPr bwMode="auto">
          <a:xfrm>
            <a:off x="10904538" y="6418263"/>
            <a:ext cx="511175" cy="17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r" defTabSz="606425" rtl="0" eaLnBrk="1" latinLnBrk="0" hangingPunct="1">
              <a:lnSpc>
                <a:spcPts val="800"/>
              </a:lnSpc>
              <a:defRPr sz="1000" b="1" kern="1200">
                <a:solidFill>
                  <a:schemeClr val="tx1"/>
                </a:solidFill>
                <a:latin typeface="Arial" panose="020B0604020202020204" pitchFamily="34" charset="0"/>
                <a:ea typeface="+mn-ea"/>
                <a:cs typeface="+mn-cs"/>
              </a:defRPr>
            </a:lvl1pPr>
            <a:lvl2pPr marL="989013" indent="-379413" algn="l" defTabSz="606425" rtl="0" eaLnBrk="1" latinLnBrk="0" hangingPunct="1">
              <a:defRPr sz="1800" kern="1200">
                <a:solidFill>
                  <a:schemeClr val="tx1"/>
                </a:solidFill>
                <a:latin typeface="Arial" panose="020B0604020202020204" pitchFamily="34" charset="0"/>
                <a:ea typeface="+mn-ea"/>
                <a:cs typeface="+mn-cs"/>
              </a:defRPr>
            </a:lvl2pPr>
            <a:lvl3pPr marL="1522413" indent="-303213" algn="l" defTabSz="606425" rtl="0" eaLnBrk="1" latinLnBrk="0" hangingPunct="1">
              <a:defRPr sz="1800" kern="1200">
                <a:solidFill>
                  <a:schemeClr val="tx1"/>
                </a:solidFill>
                <a:latin typeface="Arial" panose="020B0604020202020204" pitchFamily="34" charset="0"/>
                <a:ea typeface="+mn-ea"/>
                <a:cs typeface="+mn-cs"/>
              </a:defRPr>
            </a:lvl3pPr>
            <a:lvl4pPr marL="2132013" indent="-303213" algn="l" defTabSz="606425" rtl="0" eaLnBrk="1" latinLnBrk="0" hangingPunct="1">
              <a:defRPr sz="1800" kern="1200">
                <a:solidFill>
                  <a:schemeClr val="tx1"/>
                </a:solidFill>
                <a:latin typeface="Arial" panose="020B0604020202020204" pitchFamily="34" charset="0"/>
                <a:ea typeface="+mn-ea"/>
                <a:cs typeface="+mn-cs"/>
              </a:defRPr>
            </a:lvl4pPr>
            <a:lvl5pPr marL="2741613" indent="-303213" algn="l" defTabSz="606425" rtl="0" eaLnBrk="1" latinLnBrk="0" hangingPunct="1">
              <a:defRPr sz="1800" kern="1200">
                <a:solidFill>
                  <a:schemeClr val="tx1"/>
                </a:solidFill>
                <a:latin typeface="Arial" panose="020B0604020202020204" pitchFamily="34" charset="0"/>
                <a:ea typeface="+mn-ea"/>
                <a:cs typeface="+mn-cs"/>
              </a:defRPr>
            </a:lvl5pPr>
            <a:lvl6pPr marL="31988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6560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41132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5704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marL="0" marR="0" lvl="0" indent="0" algn="r" defTabSz="606425" rtl="0" eaLnBrk="1" fontAlgn="base" latinLnBrk="0" hangingPunct="1">
              <a:lnSpc>
                <a:spcPts val="800"/>
              </a:lnSpc>
              <a:spcBef>
                <a:spcPct val="0"/>
              </a:spcBef>
              <a:spcAft>
                <a:spcPct val="0"/>
              </a:spcAft>
              <a:buClrTx/>
              <a:buSzTx/>
              <a:buFontTx/>
              <a:buNone/>
              <a:tabLst/>
              <a:defRPr/>
            </a:pPr>
            <a:fld id="{F86EA704-5F76-4CFE-B43D-4974B315D4EA}" type="slidenum">
              <a:rPr kumimoji="0" lang="en-US" altLang="en-US"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606425" rtl="0" eaLnBrk="1" fontAlgn="base" latinLnBrk="0" hangingPunct="1">
                <a:lnSpc>
                  <a:spcPts val="800"/>
                </a:lnSpc>
                <a:spcBef>
                  <a:spcPct val="0"/>
                </a:spcBef>
                <a:spcAft>
                  <a:spcPct val="0"/>
                </a:spcAft>
                <a:buClrTx/>
                <a:buSzTx/>
                <a:buFontTx/>
                <a:buNone/>
                <a:tabLst/>
                <a:defRPr/>
              </a:pPr>
              <a:t>14</a:t>
            </a:fld>
            <a:endParaRPr kumimoji="0" lang="en-US" altLang="en-US" sz="100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aphicFrame>
        <p:nvGraphicFramePr>
          <p:cNvPr id="10" name="Table 9">
            <a:extLst>
              <a:ext uri="{FF2B5EF4-FFF2-40B4-BE49-F238E27FC236}">
                <a16:creationId xmlns:a16="http://schemas.microsoft.com/office/drawing/2014/main" id="{22EFCFBB-C126-43F7-AA1E-63F26836956C}"/>
              </a:ext>
            </a:extLst>
          </p:cNvPr>
          <p:cNvGraphicFramePr>
            <a:graphicFrameLocks noGrp="1"/>
          </p:cNvGraphicFramePr>
          <p:nvPr>
            <p:extLst>
              <p:ext uri="{D42A27DB-BD31-4B8C-83A1-F6EECF244321}">
                <p14:modId xmlns:p14="http://schemas.microsoft.com/office/powerpoint/2010/main" val="1314706875"/>
              </p:ext>
            </p:extLst>
          </p:nvPr>
        </p:nvGraphicFramePr>
        <p:xfrm>
          <a:off x="458638" y="2675780"/>
          <a:ext cx="11274724" cy="2421518"/>
        </p:xfrm>
        <a:graphic>
          <a:graphicData uri="http://schemas.openxmlformats.org/drawingml/2006/table">
            <a:tbl>
              <a:tblPr/>
              <a:tblGrid>
                <a:gridCol w="1514095">
                  <a:extLst>
                    <a:ext uri="{9D8B030D-6E8A-4147-A177-3AD203B41FA5}">
                      <a16:colId xmlns:a16="http://schemas.microsoft.com/office/drawing/2014/main" val="20001"/>
                    </a:ext>
                  </a:extLst>
                </a:gridCol>
                <a:gridCol w="4285827">
                  <a:extLst>
                    <a:ext uri="{9D8B030D-6E8A-4147-A177-3AD203B41FA5}">
                      <a16:colId xmlns:a16="http://schemas.microsoft.com/office/drawing/2014/main" val="20002"/>
                    </a:ext>
                  </a:extLst>
                </a:gridCol>
                <a:gridCol w="5474802">
                  <a:extLst>
                    <a:ext uri="{9D8B030D-6E8A-4147-A177-3AD203B41FA5}">
                      <a16:colId xmlns:a16="http://schemas.microsoft.com/office/drawing/2014/main" val="20003"/>
                    </a:ext>
                  </a:extLst>
                </a:gridCol>
              </a:tblGrid>
              <a:tr h="0">
                <a:tc>
                  <a:txBody>
                    <a:bodyPr/>
                    <a:lstStyle>
                      <a:lvl1pPr marL="0" algn="l" defTabSz="609585"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9585"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9585"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bg1"/>
                          </a:solidFill>
                          <a:effectLst/>
                          <a:latin typeface="Arial"/>
                          <a:cs typeface="Arial"/>
                        </a:rPr>
                        <a:t>Standards</a:t>
                      </a:r>
                    </a:p>
                  </a:txBody>
                  <a:tcPr marL="72015" marR="72015" marT="71984" marB="71984"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defRPr sz="2400" kern="1200">
                          <a:solidFill>
                            <a:schemeClr val="tx1"/>
                          </a:solidFill>
                          <a:latin typeface="Calibri"/>
                        </a:defRPr>
                      </a:lvl1pPr>
                      <a:lvl2pPr marL="609585" algn="l" defTabSz="609585" rtl="0" eaLnBrk="1" latinLnBrk="0" hangingPunct="1">
                        <a:defRPr sz="2400" kern="1200">
                          <a:solidFill>
                            <a:schemeClr val="tx1"/>
                          </a:solidFill>
                          <a:latin typeface="Calibri"/>
                        </a:defRPr>
                      </a:lvl2pPr>
                      <a:lvl3pPr marL="1219170" algn="l" defTabSz="609585" rtl="0" eaLnBrk="1" latinLnBrk="0" hangingPunct="1">
                        <a:defRPr sz="2400" kern="1200">
                          <a:solidFill>
                            <a:schemeClr val="tx1"/>
                          </a:solidFill>
                          <a:latin typeface="Calibri"/>
                        </a:defRPr>
                      </a:lvl3pPr>
                      <a:lvl4pPr marL="1828754" algn="l" defTabSz="609585" rtl="0" eaLnBrk="1" latinLnBrk="0" hangingPunct="1">
                        <a:defRPr sz="2400" kern="1200">
                          <a:solidFill>
                            <a:schemeClr val="tx1"/>
                          </a:solidFill>
                          <a:latin typeface="Calibri"/>
                        </a:defRPr>
                      </a:lvl4pPr>
                      <a:lvl5pPr marL="2438339" algn="l" defTabSz="609585" rtl="0" eaLnBrk="1" latinLnBrk="0" hangingPunct="1">
                        <a:defRPr sz="2400" kern="1200">
                          <a:solidFill>
                            <a:schemeClr val="tx1"/>
                          </a:solidFill>
                          <a:latin typeface="Calibri"/>
                        </a:defRPr>
                      </a:lvl5pPr>
                      <a:lvl6pPr marL="3047924" algn="l" defTabSz="609585" rtl="0" eaLnBrk="1" latinLnBrk="0" hangingPunct="1">
                        <a:defRPr sz="2400" kern="1200">
                          <a:solidFill>
                            <a:schemeClr val="tx1"/>
                          </a:solidFill>
                          <a:latin typeface="Calibri"/>
                        </a:defRPr>
                      </a:lvl6pPr>
                      <a:lvl7pPr marL="3657509" algn="l" defTabSz="609585" rtl="0" eaLnBrk="1" latinLnBrk="0" hangingPunct="1">
                        <a:defRPr sz="2400" kern="1200">
                          <a:solidFill>
                            <a:schemeClr val="tx1"/>
                          </a:solidFill>
                          <a:latin typeface="Calibri"/>
                        </a:defRPr>
                      </a:lvl7pPr>
                      <a:lvl8pPr marL="4267093" algn="l" defTabSz="609585" rtl="0" eaLnBrk="1" latinLnBrk="0" hangingPunct="1">
                        <a:defRPr sz="2400" kern="1200">
                          <a:solidFill>
                            <a:schemeClr val="tx1"/>
                          </a:solidFill>
                          <a:latin typeface="Calibri"/>
                        </a:defRPr>
                      </a:lvl8pPr>
                      <a:lvl9pPr marL="4876678" algn="l" defTabSz="609585" rtl="0" eaLnBrk="1" latinLnBrk="0" hangingPunct="1">
                        <a:defRPr sz="2400" kern="1200">
                          <a:solidFill>
                            <a:schemeClr val="tx1"/>
                          </a:solidFill>
                          <a:latin typeface="Calibri"/>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Current definition</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spcBef>
                          <a:spcPct val="20000"/>
                        </a:spcBef>
                        <a:buFont typeface="Arial" panose="020B0604020202020204" pitchFamily="34" charset="0"/>
                        <a:defRPr sz="2800" kern="1200">
                          <a:solidFill>
                            <a:schemeClr val="tx1"/>
                          </a:solidFill>
                          <a:latin typeface="Calibri" panose="020F0502020204030204" pitchFamily="34" charset="0"/>
                        </a:defRPr>
                      </a:lvl1pPr>
                      <a:lvl2pPr marL="742950" indent="-28575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2pPr>
                      <a:lvl3pPr marL="1143000" indent="-228600" algn="l" defTabSz="609585" rtl="0" eaLnBrk="1" latinLnBrk="0" hangingPunct="1">
                        <a:spcBef>
                          <a:spcPct val="20000"/>
                        </a:spcBef>
                        <a:buFont typeface="Arial" panose="020B0604020202020204" pitchFamily="34" charset="0"/>
                        <a:defRPr sz="2000" kern="1200">
                          <a:solidFill>
                            <a:schemeClr val="tx1"/>
                          </a:solidFill>
                          <a:latin typeface="Calibri" panose="020F0502020204030204" pitchFamily="34" charset="0"/>
                        </a:defRPr>
                      </a:lvl3pPr>
                      <a:lvl4pPr marL="16002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4pPr>
                      <a:lvl5pPr marL="20574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5pPr>
                      <a:lvl6pPr marL="25146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6pPr>
                      <a:lvl7pPr marL="29718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7pPr>
                      <a:lvl8pPr marL="34290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8pPr>
                      <a:lvl9pPr marL="38862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New definition</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47863">
                <a:tc>
                  <a:txBody>
                    <a:bodyPr/>
                    <a:lstStyle>
                      <a:lvl1pPr marL="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400" b="1" i="0" u="sng" strike="noStrike" cap="none" normalizeH="0" baseline="0" dirty="0">
                          <a:ln>
                            <a:noFill/>
                          </a:ln>
                          <a:solidFill>
                            <a:schemeClr val="accent1"/>
                          </a:solidFill>
                          <a:effectLst/>
                          <a:latin typeface="Arial"/>
                          <a:ea typeface="Calibri" panose="020F0502020204030204" pitchFamily="34" charset="0"/>
                          <a:cs typeface="Arial"/>
                        </a:rPr>
                        <a:t>All </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Part 3: Programme Standards, and</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Part 1 Standards framework for nursing and midwifery programmes</a:t>
                      </a: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lang="en-US" sz="1400" b="1" i="0" dirty="0">
                          <a:solidFill>
                            <a:schemeClr val="accent1"/>
                          </a:solidFill>
                          <a:latin typeface="Arial" panose="020B0604020202020204" pitchFamily="34" charset="0"/>
                          <a:cs typeface="Arial" panose="020B0604020202020204" pitchFamily="34" charset="0"/>
                        </a:rPr>
                        <a:t>Simulation: </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defRPr/>
                      </a:pPr>
                      <a:r>
                        <a:rPr lang="en-US" sz="1400" i="0" dirty="0">
                          <a:solidFill>
                            <a:schemeClr val="accent1"/>
                          </a:solidFill>
                          <a:latin typeface="Arial" panose="020B0604020202020204" pitchFamily="34" charset="0"/>
                          <a:cs typeface="Arial" panose="020B0604020202020204" pitchFamily="34" charset="0"/>
                        </a:rPr>
                        <a:t>when used for learning and/or assessment is an artificial representation of a real world practice scenario that supports student development through experiential learning with the opportunity for repetition, feedback, evaluation and reflection. Effective simulation facilitates safety by enhancing knowledge, </a:t>
                      </a:r>
                      <a:r>
                        <a:rPr lang="en-US" sz="1400" i="0" dirty="0" err="1">
                          <a:solidFill>
                            <a:schemeClr val="accent1"/>
                          </a:solidFill>
                          <a:latin typeface="Arial" panose="020B0604020202020204" pitchFamily="34" charset="0"/>
                          <a:cs typeface="Arial" panose="020B0604020202020204" pitchFamily="34" charset="0"/>
                        </a:rPr>
                        <a:t>behaviours</a:t>
                      </a:r>
                      <a:r>
                        <a:rPr lang="en-US" sz="1400" i="0" dirty="0">
                          <a:solidFill>
                            <a:schemeClr val="accent1"/>
                          </a:solidFill>
                          <a:latin typeface="Arial" panose="020B0604020202020204" pitchFamily="34" charset="0"/>
                          <a:cs typeface="Arial" panose="020B0604020202020204" pitchFamily="34" charset="0"/>
                        </a:rPr>
                        <a:t> and skills</a:t>
                      </a: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608013"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8013"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8013"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sz="1400" b="1" i="0" dirty="0">
                          <a:solidFill>
                            <a:srgbClr val="42B0BC"/>
                          </a:solidFill>
                          <a:latin typeface="Arial" panose="020B0604020202020204" pitchFamily="34" charset="0"/>
                          <a:cs typeface="Arial" panose="020B0604020202020204" pitchFamily="34" charset="0"/>
                        </a:rPr>
                        <a:t>Simulation:</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lang="en-US" sz="1400" i="0" dirty="0">
                          <a:solidFill>
                            <a:srgbClr val="42B0BC"/>
                          </a:solidFill>
                          <a:latin typeface="Arial" panose="020B0604020202020204" pitchFamily="34" charset="0"/>
                          <a:cs typeface="Arial" panose="020B0604020202020204" pitchFamily="34" charset="0"/>
                        </a:rPr>
                        <a:t>an educational method which uses a variety of modalities to support students in developing their knowledge, </a:t>
                      </a:r>
                      <a:r>
                        <a:rPr lang="en-US" sz="1400" i="0" dirty="0" err="1">
                          <a:solidFill>
                            <a:srgbClr val="42B0BC"/>
                          </a:solidFill>
                          <a:latin typeface="Arial" panose="020B0604020202020204" pitchFamily="34" charset="0"/>
                          <a:cs typeface="Arial" panose="020B0604020202020204" pitchFamily="34" charset="0"/>
                        </a:rPr>
                        <a:t>behaviours</a:t>
                      </a:r>
                      <a:r>
                        <a:rPr lang="en-US" sz="1400" i="0" dirty="0">
                          <a:solidFill>
                            <a:srgbClr val="42B0BC"/>
                          </a:solidFill>
                          <a:latin typeface="Arial" panose="020B0604020202020204" pitchFamily="34" charset="0"/>
                          <a:cs typeface="Arial" panose="020B0604020202020204" pitchFamily="34" charset="0"/>
                        </a:rPr>
                        <a:t> and skills, with the opportunity for repetition, feedback , evaluation and reflection to achieve their </a:t>
                      </a:r>
                      <a:r>
                        <a:rPr lang="en-US" sz="1400" i="0" dirty="0" err="1">
                          <a:solidFill>
                            <a:srgbClr val="42B0BC"/>
                          </a:solidFill>
                          <a:latin typeface="Arial" panose="020B0604020202020204" pitchFamily="34" charset="0"/>
                          <a:cs typeface="Arial" panose="020B0604020202020204" pitchFamily="34" charset="0"/>
                        </a:rPr>
                        <a:t>programme</a:t>
                      </a:r>
                      <a:r>
                        <a:rPr lang="en-US" sz="1400" i="0" dirty="0">
                          <a:solidFill>
                            <a:srgbClr val="42B0BC"/>
                          </a:solidFill>
                          <a:latin typeface="Arial" panose="020B0604020202020204" pitchFamily="34" charset="0"/>
                          <a:cs typeface="Arial" panose="020B0604020202020204" pitchFamily="34" charset="0"/>
                        </a:rPr>
                        <a:t> outcomes and be confirmed as capable of safe and effective practice. </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4584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A7A8-10B3-48B2-A347-F6E81BC06AB5}"/>
              </a:ext>
            </a:extLst>
          </p:cNvPr>
          <p:cNvSpPr>
            <a:spLocks noGrp="1"/>
          </p:cNvSpPr>
          <p:nvPr>
            <p:ph type="title"/>
          </p:nvPr>
        </p:nvSpPr>
        <p:spPr>
          <a:xfrm>
            <a:off x="589093" y="336987"/>
            <a:ext cx="7147700" cy="737212"/>
          </a:xfrm>
        </p:spPr>
        <p:txBody>
          <a:bodyPr/>
          <a:lstStyle/>
          <a:p>
            <a:r>
              <a:rPr lang="en-GB" dirty="0">
                <a:solidFill>
                  <a:srgbClr val="007396"/>
                </a:solidFill>
              </a:rPr>
              <a:t>Transitional arrangements</a:t>
            </a:r>
          </a:p>
        </p:txBody>
      </p:sp>
      <p:sp>
        <p:nvSpPr>
          <p:cNvPr id="3" name="Text Placeholder 2">
            <a:extLst>
              <a:ext uri="{FF2B5EF4-FFF2-40B4-BE49-F238E27FC236}">
                <a16:creationId xmlns:a16="http://schemas.microsoft.com/office/drawing/2014/main" id="{2A1F1FB1-AB86-4CAC-9D16-5CEE933EA78D}"/>
              </a:ext>
            </a:extLst>
          </p:cNvPr>
          <p:cNvSpPr>
            <a:spLocks noGrp="1"/>
          </p:cNvSpPr>
          <p:nvPr>
            <p:ph type="body" sz="quarter" idx="13"/>
          </p:nvPr>
        </p:nvSpPr>
        <p:spPr>
          <a:xfrm>
            <a:off x="686087" y="1366072"/>
            <a:ext cx="9780685" cy="4764323"/>
          </a:xfrm>
        </p:spPr>
        <p:txBody>
          <a:bodyPr/>
          <a:lstStyle/>
          <a:p>
            <a:r>
              <a:rPr lang="en-GB" dirty="0"/>
              <a:t>What happens next now that Council has approved these changes? There will be: </a:t>
            </a:r>
            <a:endParaRPr lang="en-GB" sz="800" dirty="0"/>
          </a:p>
          <a:p>
            <a:endParaRPr lang="en-GB" sz="800" dirty="0"/>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 transitional period in which AEIs will be able to implement the standards through our quality assurance (QA) processes</a:t>
            </a:r>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 need for all AEIs to demonstrate that they are implementing the required changes by 31 January 2025</a:t>
            </a: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 full communication and engagement plan for implementation and approval of modification to already approved programmes in line with our QA framework</a:t>
            </a: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publication of the approved education and programme standards for nursing and midwifery, and supporting information for the purpose of implementation in March/April 2023</a:t>
            </a: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t>closure of the final recovery standards RN5; RN5.1 and RN6D.</a:t>
            </a:r>
            <a:endParaRPr lang="en-GB" dirty="0">
              <a:latin typeface="Arial" panose="020B0604020202020204" pitchFamily="34" charset="0"/>
              <a:cs typeface="Arial" panose="020B0604020202020204" pitchFamily="34" charset="0"/>
            </a:endParaRPr>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2935071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D547-C3E1-4B9C-BF17-91AA54AD153E}"/>
              </a:ext>
            </a:extLst>
          </p:cNvPr>
          <p:cNvSpPr>
            <a:spLocks noGrp="1"/>
          </p:cNvSpPr>
          <p:nvPr>
            <p:ph type="ctrTitle"/>
          </p:nvPr>
        </p:nvSpPr>
        <p:spPr>
          <a:xfrm>
            <a:off x="541823" y="1846555"/>
            <a:ext cx="6418270" cy="3926728"/>
          </a:xfrm>
        </p:spPr>
        <p:txBody>
          <a:bodyPr/>
          <a:lstStyle/>
          <a:p>
            <a:r>
              <a:rPr lang="en-GB" sz="4000" dirty="0"/>
              <a:t>International research:</a:t>
            </a:r>
            <a:br>
              <a:rPr lang="en-GB" sz="2000" dirty="0"/>
            </a:br>
            <a:br>
              <a:rPr lang="en-GB" sz="2000" dirty="0"/>
            </a:br>
            <a:r>
              <a:rPr lang="en-GB" sz="4000" dirty="0"/>
              <a:t>The context in which programmes are delivered using fewer practice learning hours</a:t>
            </a:r>
          </a:p>
        </p:txBody>
      </p:sp>
    </p:spTree>
    <p:extLst>
      <p:ext uri="{BB962C8B-B14F-4D97-AF65-F5344CB8AC3E}">
        <p14:creationId xmlns:p14="http://schemas.microsoft.com/office/powerpoint/2010/main" val="3671355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093" y="336987"/>
            <a:ext cx="9442673" cy="687143"/>
          </a:xfrm>
        </p:spPr>
        <p:txBody>
          <a:bodyPr/>
          <a:lstStyle/>
          <a:p>
            <a:r>
              <a:rPr lang="en-GB" sz="3200" dirty="0">
                <a:solidFill>
                  <a:srgbClr val="007396"/>
                </a:solidFill>
              </a:rPr>
              <a:t>The international context</a:t>
            </a:r>
          </a:p>
        </p:txBody>
      </p:sp>
      <p:sp>
        <p:nvSpPr>
          <p:cNvPr id="3" name="Text Placeholder 2"/>
          <p:cNvSpPr>
            <a:spLocks noGrp="1"/>
          </p:cNvSpPr>
          <p:nvPr>
            <p:ph type="body" sz="quarter" idx="13"/>
          </p:nvPr>
        </p:nvSpPr>
        <p:spPr>
          <a:xfrm>
            <a:off x="589093" y="1272709"/>
            <a:ext cx="7594787" cy="5343657"/>
          </a:xfrm>
        </p:spPr>
        <p:txBody>
          <a:bodyPr anchor="ctr"/>
          <a:lstStyle/>
          <a:p>
            <a:pPr lvl="0"/>
            <a:r>
              <a:rPr lang="en-GB" sz="2000" dirty="0">
                <a:solidFill>
                  <a:srgbClr val="000000"/>
                </a:solidFill>
                <a:latin typeface="Arial" panose="020B0604020202020204" pitchFamily="34" charset="0"/>
                <a:cs typeface="Arial" panose="020B0604020202020204" pitchFamily="34" charset="0"/>
              </a:rPr>
              <a:t>Countries explored included: USA; Canada; Philippines: Australia; and New Zealand. They require at least a three year programme</a:t>
            </a:r>
          </a:p>
          <a:p>
            <a:pPr lvl="0"/>
            <a:endParaRPr lang="en-GB" sz="2000" dirty="0">
              <a:solidFill>
                <a:srgbClr val="000000"/>
              </a:solidFill>
              <a:latin typeface="Arial" panose="020B0604020202020204" pitchFamily="34" charset="0"/>
              <a:cs typeface="Arial" panose="020B0604020202020204" pitchFamily="34" charset="0"/>
            </a:endParaRPr>
          </a:p>
          <a:p>
            <a:pPr lvl="0"/>
            <a:r>
              <a:rPr lang="en-GB" sz="2000" dirty="0">
                <a:solidFill>
                  <a:srgbClr val="000000"/>
                </a:solidFill>
                <a:latin typeface="Arial" panose="020B0604020202020204" pitchFamily="34" charset="0"/>
                <a:cs typeface="Arial" panose="020B0604020202020204" pitchFamily="34" charset="0"/>
              </a:rPr>
              <a:t>The research suggested the delivery of fewer practice learning hours in some countries is driven by a variety of factors e.g.</a:t>
            </a:r>
          </a:p>
          <a:p>
            <a:pPr lvl="1">
              <a:buFont typeface="Arial" panose="020B0604020202020204" pitchFamily="34" charset="0"/>
              <a:buChar char="•"/>
            </a:pPr>
            <a:r>
              <a:rPr lang="en-GB" sz="2000" b="1" dirty="0">
                <a:latin typeface="Arial" panose="020B0604020202020204" pitchFamily="34" charset="0"/>
                <a:cs typeface="Arial" panose="020B0604020202020204" pitchFamily="34" charset="0"/>
              </a:rPr>
              <a:t>Political pressures</a:t>
            </a:r>
            <a:r>
              <a:rPr lang="en-GB" sz="2000" dirty="0">
                <a:latin typeface="Arial" panose="020B0604020202020204" pitchFamily="34" charset="0"/>
                <a:cs typeface="Arial" panose="020B0604020202020204" pitchFamily="34" charset="0"/>
              </a:rPr>
              <a:t>, such as the worldwide nursing shortage. </a:t>
            </a:r>
          </a:p>
          <a:p>
            <a:pPr lvl="1">
              <a:buFont typeface="Arial" panose="020B0604020202020204" pitchFamily="34" charset="0"/>
              <a:buChar char="•"/>
            </a:pPr>
            <a:r>
              <a:rPr lang="en-GB" sz="2000" b="1" dirty="0">
                <a:latin typeface="Arial" panose="020B0604020202020204" pitchFamily="34" charset="0"/>
                <a:cs typeface="Arial" panose="020B0604020202020204" pitchFamily="34" charset="0"/>
              </a:rPr>
              <a:t>Pressures in the healthcare system</a:t>
            </a:r>
            <a:r>
              <a:rPr lang="en-GB" sz="2000" dirty="0">
                <a:latin typeface="Arial" panose="020B0604020202020204" pitchFamily="34" charset="0"/>
                <a:cs typeface="Arial" panose="020B0604020202020204" pitchFamily="34" charset="0"/>
              </a:rPr>
              <a:t>, such as the challenge of finding clinical placements.</a:t>
            </a:r>
          </a:p>
          <a:p>
            <a:r>
              <a:rPr lang="en-GB" sz="2000" dirty="0">
                <a:solidFill>
                  <a:srgbClr val="000000"/>
                </a:solidFill>
                <a:latin typeface="Arial" panose="020B0604020202020204" pitchFamily="34" charset="0"/>
                <a:cs typeface="Arial" panose="020B0604020202020204" pitchFamily="34" charset="0"/>
              </a:rPr>
              <a:t> </a:t>
            </a:r>
          </a:p>
          <a:p>
            <a:r>
              <a:rPr lang="en-GB" sz="2000" dirty="0">
                <a:solidFill>
                  <a:srgbClr val="000000"/>
                </a:solidFill>
                <a:latin typeface="Arial" panose="020B0604020202020204" pitchFamily="34" charset="0"/>
                <a:cs typeface="Arial" panose="020B0604020202020204" pitchFamily="34" charset="0"/>
              </a:rPr>
              <a:t>However, all countries felt that their practice hours were </a:t>
            </a:r>
            <a:r>
              <a:rPr lang="en-GB" sz="2000" b="1" dirty="0">
                <a:solidFill>
                  <a:srgbClr val="000000"/>
                </a:solidFill>
                <a:latin typeface="Arial" panose="020B0604020202020204" pitchFamily="34" charset="0"/>
                <a:cs typeface="Arial" panose="020B0604020202020204" pitchFamily="34" charset="0"/>
              </a:rPr>
              <a:t>sufficient to train nurses to be ready to enter the workforce</a:t>
            </a:r>
          </a:p>
          <a:p>
            <a:endParaRPr lang="en-GB" sz="2000" b="1" dirty="0">
              <a:solidFill>
                <a:srgbClr val="000000"/>
              </a:solidFill>
              <a:latin typeface="Arial" panose="020B0604020202020204" pitchFamily="34" charset="0"/>
              <a:cs typeface="Arial" panose="020B0604020202020204" pitchFamily="34" charset="0"/>
            </a:endParaRPr>
          </a:p>
          <a:p>
            <a:r>
              <a:rPr lang="en-GB" sz="2000" dirty="0">
                <a:solidFill>
                  <a:srgbClr val="000000"/>
                </a:solidFill>
                <a:latin typeface="Arial" panose="020B0604020202020204" pitchFamily="34" charset="0"/>
                <a:cs typeface="Arial" panose="020B0604020202020204" pitchFamily="34" charset="0"/>
              </a:rPr>
              <a:t>It was not possible to explore whether proficiencies expected at the end of the programmes were comparable to the UK.</a:t>
            </a:r>
          </a:p>
          <a:p>
            <a:endParaRPr lang="en-GB" b="1" dirty="0">
              <a:solidFill>
                <a:srgbClr val="000000"/>
              </a:solidFill>
              <a:latin typeface="Arial" panose="020B0604020202020204" pitchFamily="34" charset="0"/>
              <a:cs typeface="Arial" panose="020B0604020202020204" pitchFamily="34" charset="0"/>
            </a:endParaRPr>
          </a:p>
          <a:p>
            <a:endParaRPr lang="en-GB"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176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6B99-DC66-49FC-869E-E9F048C6B55F}"/>
              </a:ext>
            </a:extLst>
          </p:cNvPr>
          <p:cNvSpPr>
            <a:spLocks noGrp="1"/>
          </p:cNvSpPr>
          <p:nvPr>
            <p:ph type="title"/>
          </p:nvPr>
        </p:nvSpPr>
        <p:spPr>
          <a:xfrm>
            <a:off x="589093" y="510724"/>
            <a:ext cx="8847869" cy="853458"/>
          </a:xfrm>
        </p:spPr>
        <p:txBody>
          <a:bodyPr/>
          <a:lstStyle/>
          <a:p>
            <a:r>
              <a:rPr lang="en-GB" dirty="0">
                <a:solidFill>
                  <a:srgbClr val="007396"/>
                </a:solidFill>
              </a:rPr>
              <a:t>Analysis of the findings</a:t>
            </a:r>
          </a:p>
        </p:txBody>
      </p:sp>
      <p:sp>
        <p:nvSpPr>
          <p:cNvPr id="3" name="Text Placeholder 2">
            <a:extLst>
              <a:ext uri="{FF2B5EF4-FFF2-40B4-BE49-F238E27FC236}">
                <a16:creationId xmlns:a16="http://schemas.microsoft.com/office/drawing/2014/main" id="{6B5A65B8-8551-4AB9-8E99-4F4D4A2B25BF}"/>
              </a:ext>
            </a:extLst>
          </p:cNvPr>
          <p:cNvSpPr>
            <a:spLocks noGrp="1"/>
          </p:cNvSpPr>
          <p:nvPr>
            <p:ph type="body" sz="quarter" idx="13"/>
          </p:nvPr>
        </p:nvSpPr>
        <p:spPr>
          <a:xfrm>
            <a:off x="597559" y="1550718"/>
            <a:ext cx="9572824" cy="4327864"/>
          </a:xfrm>
        </p:spPr>
        <p:txBody>
          <a:bodyPr/>
          <a:lstStyle/>
          <a:p>
            <a:r>
              <a:rPr lang="en-GB" sz="2000" dirty="0">
                <a:solidFill>
                  <a:srgbClr val="000000"/>
                </a:solidFill>
              </a:rPr>
              <a:t>In addition to the differences in practice hours, there are other key differences in the approach to student education between the countries explored and the UK which could potentially facilitate fewer practice hours:</a:t>
            </a:r>
            <a:endParaRPr lang="en-GB" sz="800" dirty="0">
              <a:solidFill>
                <a:srgbClr val="000000"/>
              </a:solidFill>
            </a:endParaRPr>
          </a:p>
          <a:p>
            <a:endParaRPr lang="en-GB" sz="800" dirty="0">
              <a:solidFill>
                <a:srgbClr val="000000"/>
              </a:solidFill>
            </a:endParaRPr>
          </a:p>
          <a:p>
            <a:pPr marL="457178" indent="-457178">
              <a:buFont typeface="+mj-lt"/>
              <a:buAutoNum type="arabicPeriod"/>
            </a:pPr>
            <a:r>
              <a:rPr lang="en-GB" sz="2000" dirty="0">
                <a:solidFill>
                  <a:srgbClr val="000000"/>
                </a:solidFill>
              </a:rPr>
              <a:t>More tightly managed clinical teaching (incorporating teacher certification in some cases), which assures high quality practice learning experiences</a:t>
            </a:r>
            <a:endParaRPr lang="en-GB" sz="800" dirty="0">
              <a:solidFill>
                <a:srgbClr val="000000"/>
              </a:solidFill>
            </a:endParaRPr>
          </a:p>
          <a:p>
            <a:pPr marL="457178" indent="-457178">
              <a:buFont typeface="+mj-lt"/>
              <a:buAutoNum type="arabicPeriod"/>
            </a:pPr>
            <a:endParaRPr lang="en-GB" sz="800" dirty="0">
              <a:solidFill>
                <a:srgbClr val="000000"/>
              </a:solidFill>
            </a:endParaRPr>
          </a:p>
          <a:p>
            <a:pPr marL="457178" indent="-457178">
              <a:buFont typeface="+mj-lt"/>
              <a:buAutoNum type="arabicPeriod"/>
            </a:pPr>
            <a:r>
              <a:rPr lang="en-GB" sz="2000" dirty="0">
                <a:solidFill>
                  <a:srgbClr val="000000"/>
                </a:solidFill>
              </a:rPr>
              <a:t>An end point assessment, providing additional assurance of fitness to practise prior to registration</a:t>
            </a:r>
            <a:endParaRPr lang="en-GB" sz="800" dirty="0">
              <a:solidFill>
                <a:srgbClr val="000000"/>
              </a:solidFill>
            </a:endParaRPr>
          </a:p>
          <a:p>
            <a:pPr marL="457178" indent="-457178">
              <a:buFont typeface="+mj-lt"/>
              <a:buAutoNum type="arabicPeriod"/>
            </a:pPr>
            <a:endParaRPr lang="en-GB" sz="800" dirty="0">
              <a:solidFill>
                <a:srgbClr val="000000"/>
              </a:solidFill>
            </a:endParaRPr>
          </a:p>
          <a:p>
            <a:pPr marL="457178" indent="-457178">
              <a:buFont typeface="+mj-lt"/>
              <a:buAutoNum type="arabicPeriod"/>
            </a:pPr>
            <a:r>
              <a:rPr lang="en-GB" sz="2000" dirty="0">
                <a:solidFill>
                  <a:srgbClr val="000000"/>
                </a:solidFill>
              </a:rPr>
              <a:t>Post registration graduate programme are strongly encouraged to increase confidence, autonomy and competence</a:t>
            </a:r>
            <a:endParaRPr lang="en-GB" sz="800" dirty="0">
              <a:solidFill>
                <a:srgbClr val="000000"/>
              </a:solidFill>
            </a:endParaRPr>
          </a:p>
          <a:p>
            <a:pPr marL="457178" indent="-457178">
              <a:buFont typeface="+mj-lt"/>
              <a:buAutoNum type="arabicPeriod"/>
            </a:pPr>
            <a:endParaRPr lang="en-GB" sz="800" dirty="0">
              <a:solidFill>
                <a:srgbClr val="000000"/>
              </a:solidFill>
            </a:endParaRPr>
          </a:p>
          <a:p>
            <a:pPr marL="457178" indent="-457178">
              <a:buFont typeface="+mj-lt"/>
              <a:buAutoNum type="arabicPeriod"/>
            </a:pPr>
            <a:r>
              <a:rPr lang="en-GB" sz="2000" dirty="0">
                <a:solidFill>
                  <a:srgbClr val="000000"/>
                </a:solidFill>
              </a:rPr>
              <a:t>Generalist training (rather than field specific)</a:t>
            </a:r>
            <a:endParaRPr lang="en-GB" sz="800" dirty="0">
              <a:solidFill>
                <a:srgbClr val="000000"/>
              </a:solidFill>
            </a:endParaRPr>
          </a:p>
          <a:p>
            <a:pPr marL="457178" indent="-457178">
              <a:buFont typeface="+mj-lt"/>
              <a:buAutoNum type="arabicPeriod"/>
            </a:pPr>
            <a:endParaRPr lang="en-GB" sz="800" dirty="0">
              <a:solidFill>
                <a:srgbClr val="000000"/>
              </a:solidFill>
            </a:endParaRPr>
          </a:p>
          <a:p>
            <a:pPr marL="457178" indent="-457178">
              <a:buFont typeface="+mj-lt"/>
              <a:buAutoNum type="arabicPeriod"/>
            </a:pPr>
            <a:r>
              <a:rPr lang="en-GB" sz="2000" dirty="0">
                <a:solidFill>
                  <a:srgbClr val="000000"/>
                </a:solidFill>
              </a:rPr>
              <a:t>High quality simulation in addition to practice hours.</a:t>
            </a:r>
          </a:p>
          <a:p>
            <a:endParaRPr lang="en-GB" sz="1900" dirty="0">
              <a:solidFill>
                <a:srgbClr val="000000"/>
              </a:solidFill>
            </a:endParaRPr>
          </a:p>
          <a:p>
            <a:endParaRPr lang="en-GB" sz="1900" dirty="0">
              <a:solidFill>
                <a:srgbClr val="000000"/>
              </a:solidFill>
            </a:endParaRPr>
          </a:p>
          <a:p>
            <a:endParaRPr lang="en-GB" dirty="0">
              <a:solidFill>
                <a:srgbClr val="000000"/>
              </a:solidFill>
            </a:endParaRPr>
          </a:p>
        </p:txBody>
      </p:sp>
    </p:spTree>
    <p:extLst>
      <p:ext uri="{BB962C8B-B14F-4D97-AF65-F5344CB8AC3E}">
        <p14:creationId xmlns:p14="http://schemas.microsoft.com/office/powerpoint/2010/main" val="78501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A364-3F47-4A5B-87C8-56ACAA3A48B4}"/>
              </a:ext>
            </a:extLst>
          </p:cNvPr>
          <p:cNvSpPr>
            <a:spLocks noGrp="1"/>
          </p:cNvSpPr>
          <p:nvPr>
            <p:ph type="title"/>
          </p:nvPr>
        </p:nvSpPr>
        <p:spPr>
          <a:xfrm>
            <a:off x="589093" y="461274"/>
            <a:ext cx="9504818" cy="1118952"/>
          </a:xfrm>
        </p:spPr>
        <p:txBody>
          <a:bodyPr/>
          <a:lstStyle/>
          <a:p>
            <a:r>
              <a:rPr lang="en-GB" dirty="0">
                <a:solidFill>
                  <a:srgbClr val="007396"/>
                </a:solidFill>
              </a:rPr>
              <a:t>Implications for the NMC and future work</a:t>
            </a:r>
          </a:p>
        </p:txBody>
      </p:sp>
      <p:sp>
        <p:nvSpPr>
          <p:cNvPr id="3" name="Text Placeholder 2">
            <a:extLst>
              <a:ext uri="{FF2B5EF4-FFF2-40B4-BE49-F238E27FC236}">
                <a16:creationId xmlns:a16="http://schemas.microsoft.com/office/drawing/2014/main" id="{E0089D33-7CFC-4A1E-A924-CD37E0B03E16}"/>
              </a:ext>
            </a:extLst>
          </p:cNvPr>
          <p:cNvSpPr>
            <a:spLocks noGrp="1"/>
          </p:cNvSpPr>
          <p:nvPr>
            <p:ph type="body" sz="quarter" idx="13"/>
          </p:nvPr>
        </p:nvSpPr>
        <p:spPr>
          <a:xfrm>
            <a:off x="589093" y="2542032"/>
            <a:ext cx="9780203" cy="3854694"/>
          </a:xfrm>
        </p:spPr>
        <p:txBody>
          <a:bodyPr/>
          <a:lstStyle/>
          <a:p>
            <a:r>
              <a:rPr lang="en-US" sz="2000" dirty="0"/>
              <a:t>Based on the research and ongoing feedback, w</a:t>
            </a:r>
            <a:r>
              <a:rPr lang="en-GB" sz="2000" dirty="0">
                <a:effectLst/>
                <a:latin typeface="Arial" panose="020B0604020202020204" pitchFamily="34" charset="0"/>
                <a:ea typeface="Times New Roman" panose="02020603050405020304" pitchFamily="18" charset="0"/>
                <a:cs typeface="Times New Roman" panose="02020603050405020304" pitchFamily="18" charset="0"/>
              </a:rPr>
              <a:t>e are committed to exploring whether further changes to our </a:t>
            </a:r>
            <a:r>
              <a:rPr lang="en-GB" sz="2000" dirty="0">
                <a:ea typeface="Times New Roman" panose="02020603050405020304" pitchFamily="18" charset="0"/>
                <a:cs typeface="Times New Roman" panose="02020603050405020304" pitchFamily="18" charset="0"/>
              </a:rPr>
              <a:t>standards for pre-registration </a:t>
            </a:r>
            <a:r>
              <a:rPr lang="en-GB" sz="2000" dirty="0">
                <a:effectLst/>
                <a:latin typeface="Arial" panose="020B0604020202020204" pitchFamily="34" charset="0"/>
                <a:ea typeface="Times New Roman" panose="02020603050405020304" pitchFamily="18" charset="0"/>
                <a:cs typeface="Times New Roman" panose="02020603050405020304" pitchFamily="18" charset="0"/>
              </a:rPr>
              <a:t>programmes are necessary to enable workforce strategies in each of the UK nations. </a:t>
            </a:r>
            <a:endParaRPr lang="en-US" sz="800" dirty="0"/>
          </a:p>
          <a:p>
            <a:endParaRPr lang="en-US" sz="2000" dirty="0"/>
          </a:p>
          <a:p>
            <a:r>
              <a:rPr lang="en-US" sz="2000" dirty="0"/>
              <a:t>We will </a:t>
            </a:r>
            <a:r>
              <a:rPr lang="en-GB" sz="2000" dirty="0"/>
              <a:t>retain our Future Programme Standards Steering Group and </a:t>
            </a:r>
            <a:r>
              <a:rPr lang="en-US" sz="2000" dirty="0"/>
              <a:t>will explore the potential for further changes to the </a:t>
            </a:r>
            <a:r>
              <a:rPr lang="en-US" sz="2000" b="1" dirty="0">
                <a:solidFill>
                  <a:srgbClr val="007396"/>
                </a:solidFill>
              </a:rPr>
              <a:t>nursing</a:t>
            </a:r>
            <a:r>
              <a:rPr lang="en-US" sz="2000" dirty="0"/>
              <a:t> </a:t>
            </a:r>
            <a:r>
              <a:rPr lang="en-US" sz="2000" dirty="0" err="1"/>
              <a:t>programme</a:t>
            </a:r>
            <a:r>
              <a:rPr lang="en-US" sz="2000" dirty="0"/>
              <a:t> standards, seeking further evidence and stakeholder consensus particularly around practice learning hours.</a:t>
            </a:r>
            <a:endParaRPr lang="en-US" sz="800" dirty="0"/>
          </a:p>
        </p:txBody>
      </p:sp>
    </p:spTree>
    <p:extLst>
      <p:ext uri="{BB962C8B-B14F-4D97-AF65-F5344CB8AC3E}">
        <p14:creationId xmlns:p14="http://schemas.microsoft.com/office/powerpoint/2010/main" val="181386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86412-BAAA-45D5-90A6-5E394ECC0341}"/>
              </a:ext>
            </a:extLst>
          </p:cNvPr>
          <p:cNvSpPr>
            <a:spLocks noGrp="1"/>
          </p:cNvSpPr>
          <p:nvPr>
            <p:ph type="title"/>
          </p:nvPr>
        </p:nvSpPr>
        <p:spPr/>
        <p:txBody>
          <a:bodyPr/>
          <a:lstStyle/>
          <a:p>
            <a:r>
              <a:rPr lang="en-GB" dirty="0"/>
              <a:t>Housekeeping slide</a:t>
            </a:r>
          </a:p>
        </p:txBody>
      </p:sp>
      <p:sp>
        <p:nvSpPr>
          <p:cNvPr id="3" name="Text Placeholder 2">
            <a:extLst>
              <a:ext uri="{FF2B5EF4-FFF2-40B4-BE49-F238E27FC236}">
                <a16:creationId xmlns:a16="http://schemas.microsoft.com/office/drawing/2014/main" id="{C9AD53A4-4366-46B4-A20D-F7DB5CD871B8}"/>
              </a:ext>
            </a:extLst>
          </p:cNvPr>
          <p:cNvSpPr>
            <a:spLocks noGrp="1"/>
          </p:cNvSpPr>
          <p:nvPr>
            <p:ph type="body" sz="quarter" idx="13"/>
          </p:nvPr>
        </p:nvSpPr>
        <p:spPr>
          <a:xfrm>
            <a:off x="588432" y="1710267"/>
            <a:ext cx="11222568" cy="4326466"/>
          </a:xfrm>
        </p:spPr>
        <p:txBody>
          <a:bodyPr/>
          <a:lstStyle/>
          <a:p>
            <a:pPr marL="339725" indent="-339725">
              <a:buFont typeface="Arial" panose="020B0604020202020204" pitchFamily="34" charset="0"/>
              <a:buChar char="•"/>
            </a:pPr>
            <a:r>
              <a:rPr lang="en-GB" altLang="en-US" sz="2400" dirty="0"/>
              <a:t>We will be making written notes of your feedback</a:t>
            </a:r>
          </a:p>
          <a:p>
            <a:pPr marL="339725" indent="-339725">
              <a:buFont typeface="Arial" panose="020B0604020202020204" pitchFamily="34" charset="0"/>
              <a:buChar char="•"/>
            </a:pPr>
            <a:r>
              <a:rPr lang="en-GB" altLang="en-US" sz="2400" dirty="0"/>
              <a:t>We will be recording the session and will send the link out by email after the webinar</a:t>
            </a:r>
          </a:p>
          <a:p>
            <a:pPr marL="339725" indent="-339725">
              <a:buFont typeface="Arial" panose="020B0604020202020204" pitchFamily="34" charset="0"/>
              <a:buChar char="•"/>
            </a:pPr>
            <a:r>
              <a:rPr lang="en-GB" altLang="en-US" sz="2400" dirty="0"/>
              <a:t>Everyone watching is automatically muted</a:t>
            </a:r>
          </a:p>
          <a:p>
            <a:pPr marL="339725" indent="-339725">
              <a:buFont typeface="Arial" panose="020B0604020202020204" pitchFamily="34" charset="0"/>
              <a:buChar char="•"/>
            </a:pPr>
            <a:r>
              <a:rPr lang="en-GB" altLang="en-US" sz="2400" dirty="0"/>
              <a:t>Please use the questions box to share feedback and to present your queries – we’ll take questions at the end of the presentation</a:t>
            </a:r>
          </a:p>
          <a:p>
            <a:pPr marL="339725" indent="-339725">
              <a:buFont typeface="Arial" panose="020B0604020202020204" pitchFamily="34" charset="0"/>
              <a:buChar char="•"/>
            </a:pPr>
            <a:r>
              <a:rPr lang="en-GB" altLang="en-US" sz="2400" dirty="0"/>
              <a:t>We live-caption our online events to make them more accessible.</a:t>
            </a:r>
          </a:p>
          <a:p>
            <a:pPr marL="339725" indent="-339725">
              <a:buFont typeface="Arial" panose="020B0604020202020204" pitchFamily="34" charset="0"/>
              <a:buChar char="•"/>
            </a:pPr>
            <a:r>
              <a:rPr lang="en-GB" altLang="en-US" sz="2400" dirty="0"/>
              <a:t>Let us know if you’re having technical issues via the questions box or on </a:t>
            </a:r>
            <a:r>
              <a:rPr lang="en-GB" altLang="en-US" sz="2400" dirty="0">
                <a:solidFill>
                  <a:schemeClr val="tx1"/>
                </a:solidFill>
                <a:hlinkClick r:id="rId3">
                  <a:extLst>
                    <a:ext uri="{A12FA001-AC4F-418D-AE19-62706E023703}">
                      <ahyp:hlinkClr xmlns:ahyp="http://schemas.microsoft.com/office/drawing/2018/hyperlinkcolor" val="tx"/>
                    </a:ext>
                  </a:extLst>
                </a:hlinkClick>
              </a:rPr>
              <a:t>events@nmc-uk.org</a:t>
            </a:r>
            <a:r>
              <a:rPr lang="en-GB" altLang="en-US" sz="2400" dirty="0">
                <a:solidFill>
                  <a:schemeClr val="tx1"/>
                </a:solidFill>
              </a:rPr>
              <a:t> </a:t>
            </a:r>
          </a:p>
          <a:p>
            <a:endParaRPr lang="en-GB" dirty="0"/>
          </a:p>
        </p:txBody>
      </p:sp>
      <p:sp>
        <p:nvSpPr>
          <p:cNvPr id="4" name="Text Placeholder 3">
            <a:extLst>
              <a:ext uri="{FF2B5EF4-FFF2-40B4-BE49-F238E27FC236}">
                <a16:creationId xmlns:a16="http://schemas.microsoft.com/office/drawing/2014/main" id="{521EDD14-ADF6-4715-A682-2615B4A531A7}"/>
              </a:ext>
            </a:extLst>
          </p:cNvPr>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1047320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2425-97F5-4CFE-92F8-39F768571A69}"/>
              </a:ext>
            </a:extLst>
          </p:cNvPr>
          <p:cNvSpPr>
            <a:spLocks noGrp="1"/>
          </p:cNvSpPr>
          <p:nvPr>
            <p:ph type="ctrTitle"/>
          </p:nvPr>
        </p:nvSpPr>
        <p:spPr/>
        <p:txBody>
          <a:bodyPr/>
          <a:lstStyle/>
          <a:p>
            <a:br>
              <a:rPr lang="en-GB" dirty="0"/>
            </a:br>
            <a:r>
              <a:rPr lang="en-GB" dirty="0"/>
              <a:t>Questions?</a:t>
            </a:r>
            <a:br>
              <a:rPr lang="en-GB" dirty="0"/>
            </a:br>
            <a:br>
              <a:rPr lang="en-GB" dirty="0"/>
            </a:br>
            <a:r>
              <a:rPr lang="en-GB" dirty="0"/>
              <a:t>Thank you</a:t>
            </a:r>
          </a:p>
        </p:txBody>
      </p:sp>
    </p:spTree>
    <p:extLst>
      <p:ext uri="{BB962C8B-B14F-4D97-AF65-F5344CB8AC3E}">
        <p14:creationId xmlns:p14="http://schemas.microsoft.com/office/powerpoint/2010/main" val="10660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88DD-27D0-4BC4-80CE-9FAFEF208204}"/>
              </a:ext>
            </a:extLst>
          </p:cNvPr>
          <p:cNvSpPr>
            <a:spLocks noGrp="1"/>
          </p:cNvSpPr>
          <p:nvPr>
            <p:ph type="title"/>
          </p:nvPr>
        </p:nvSpPr>
        <p:spPr>
          <a:xfrm>
            <a:off x="589093" y="336987"/>
            <a:ext cx="9389408" cy="1287628"/>
          </a:xfrm>
        </p:spPr>
        <p:txBody>
          <a:bodyPr/>
          <a:lstStyle/>
          <a:p>
            <a:r>
              <a:rPr lang="en-GB" dirty="0">
                <a:solidFill>
                  <a:srgbClr val="007396"/>
                </a:solidFill>
              </a:rPr>
              <a:t>Standards for pre-registration nursing programmes </a:t>
            </a:r>
          </a:p>
        </p:txBody>
      </p:sp>
      <p:sp>
        <p:nvSpPr>
          <p:cNvPr id="3" name="Text Placeholder 2">
            <a:extLst>
              <a:ext uri="{FF2B5EF4-FFF2-40B4-BE49-F238E27FC236}">
                <a16:creationId xmlns:a16="http://schemas.microsoft.com/office/drawing/2014/main" id="{5648BE44-C1F2-498A-B61E-E461C48F7BED}"/>
              </a:ext>
            </a:extLst>
          </p:cNvPr>
          <p:cNvSpPr>
            <a:spLocks noGrp="1"/>
          </p:cNvSpPr>
          <p:nvPr>
            <p:ph type="body" sz="quarter" idx="13"/>
          </p:nvPr>
        </p:nvSpPr>
        <p:spPr>
          <a:xfrm>
            <a:off x="589093" y="1727200"/>
            <a:ext cx="10881517" cy="4793813"/>
          </a:xfrm>
        </p:spPr>
        <p:txBody>
          <a:bodyPr/>
          <a:lstStyle/>
          <a:p>
            <a:pPr>
              <a:spcBef>
                <a:spcPts val="200"/>
              </a:spcBef>
            </a:pPr>
            <a:r>
              <a:rPr lang="en-US" sz="2000" b="1" i="0" dirty="0">
                <a:solidFill>
                  <a:srgbClr val="111111"/>
                </a:solidFill>
                <a:effectLst/>
              </a:rPr>
              <a:t>Our </a:t>
            </a:r>
            <a:r>
              <a:rPr lang="en-US" sz="2000" b="1" dirty="0">
                <a:solidFill>
                  <a:srgbClr val="111111"/>
                </a:solidFill>
              </a:rPr>
              <a:t>standards for pre-registration </a:t>
            </a:r>
            <a:r>
              <a:rPr lang="en-US" sz="2000" b="1" dirty="0" err="1">
                <a:solidFill>
                  <a:srgbClr val="111111"/>
                </a:solidFill>
              </a:rPr>
              <a:t>programmes</a:t>
            </a:r>
            <a:r>
              <a:rPr lang="en-US" sz="2000" b="1" dirty="0">
                <a:solidFill>
                  <a:srgbClr val="111111"/>
                </a:solidFill>
              </a:rPr>
              <a:t>: </a:t>
            </a:r>
          </a:p>
          <a:p>
            <a:pPr marL="342900" indent="-342900">
              <a:spcBef>
                <a:spcPts val="200"/>
              </a:spcBef>
              <a:buFont typeface="Arial" panose="020B0604020202020204" pitchFamily="34" charset="0"/>
              <a:buChar char="•"/>
            </a:pPr>
            <a:r>
              <a:rPr lang="en-US" sz="2000" dirty="0">
                <a:solidFill>
                  <a:srgbClr val="111111"/>
                </a:solidFill>
              </a:rPr>
              <a:t>set </a:t>
            </a:r>
            <a:r>
              <a:rPr lang="en-US" sz="2000" b="0" i="0" dirty="0">
                <a:solidFill>
                  <a:srgbClr val="111111"/>
                </a:solidFill>
                <a:effectLst/>
              </a:rPr>
              <a:t>out how </a:t>
            </a:r>
            <a:r>
              <a:rPr lang="en-US" sz="2000" b="0" i="0" dirty="0" err="1">
                <a:solidFill>
                  <a:srgbClr val="111111"/>
                </a:solidFill>
                <a:effectLst/>
              </a:rPr>
              <a:t>programmes</a:t>
            </a:r>
            <a:r>
              <a:rPr lang="en-US" sz="2000" b="0" i="0" dirty="0">
                <a:solidFill>
                  <a:srgbClr val="111111"/>
                </a:solidFill>
                <a:effectLst/>
              </a:rPr>
              <a:t> should be delivered </a:t>
            </a:r>
            <a:endParaRPr lang="en-US" sz="800" dirty="0">
              <a:solidFill>
                <a:srgbClr val="111111"/>
              </a:solidFill>
            </a:endParaRPr>
          </a:p>
          <a:p>
            <a:pPr marL="342900" indent="-342900">
              <a:spcBef>
                <a:spcPts val="200"/>
              </a:spcBef>
              <a:buFont typeface="Arial" panose="020B0604020202020204" pitchFamily="34" charset="0"/>
              <a:buChar char="•"/>
            </a:pPr>
            <a:endParaRPr lang="en-US" sz="800" b="0" i="0" dirty="0">
              <a:solidFill>
                <a:srgbClr val="111111"/>
              </a:solidFill>
              <a:effectLst/>
            </a:endParaRPr>
          </a:p>
          <a:p>
            <a:pPr marL="342900" indent="-342900">
              <a:spcBef>
                <a:spcPts val="200"/>
              </a:spcBef>
              <a:buFont typeface="Arial" panose="020B0604020202020204" pitchFamily="34" charset="0"/>
              <a:buChar char="•"/>
            </a:pPr>
            <a:r>
              <a:rPr lang="en-US" sz="2000" b="0" i="0" dirty="0">
                <a:solidFill>
                  <a:srgbClr val="111111"/>
                </a:solidFill>
                <a:effectLst/>
              </a:rPr>
              <a:t>enable students to learn safely and effectively</a:t>
            </a:r>
            <a:endParaRPr lang="en-US" sz="800" b="0" i="0" dirty="0">
              <a:solidFill>
                <a:srgbClr val="111111"/>
              </a:solidFill>
              <a:effectLst/>
            </a:endParaRPr>
          </a:p>
          <a:p>
            <a:pPr marL="342900" indent="-342900">
              <a:spcBef>
                <a:spcPts val="200"/>
              </a:spcBef>
              <a:buFont typeface="Arial" panose="020B0604020202020204" pitchFamily="34" charset="0"/>
              <a:buChar char="•"/>
            </a:pPr>
            <a:endParaRPr lang="en-US" sz="800" dirty="0">
              <a:solidFill>
                <a:srgbClr val="111111"/>
              </a:solidFill>
            </a:endParaRPr>
          </a:p>
          <a:p>
            <a:pPr marL="342900" indent="-342900">
              <a:spcBef>
                <a:spcPts val="200"/>
              </a:spcBef>
              <a:buFont typeface="Arial" panose="020B0604020202020204" pitchFamily="34" charset="0"/>
              <a:buChar char="•"/>
            </a:pPr>
            <a:r>
              <a:rPr lang="en-US" sz="2000" dirty="0">
                <a:solidFill>
                  <a:srgbClr val="111111"/>
                </a:solidFill>
              </a:rPr>
              <a:t>were underpinned by EU law and included references to the EU Directive</a:t>
            </a:r>
          </a:p>
          <a:p>
            <a:pPr>
              <a:spcBef>
                <a:spcPts val="200"/>
              </a:spcBef>
            </a:pPr>
            <a:endParaRPr lang="en-US" sz="2000" dirty="0">
              <a:solidFill>
                <a:srgbClr val="111111"/>
              </a:solidFill>
            </a:endParaRPr>
          </a:p>
          <a:p>
            <a:pPr>
              <a:spcBef>
                <a:spcPts val="200"/>
              </a:spcBef>
            </a:pPr>
            <a:r>
              <a:rPr lang="en-US" sz="2000" b="1" dirty="0">
                <a:solidFill>
                  <a:srgbClr val="111111"/>
                </a:solidFill>
              </a:rPr>
              <a:t>Since the UK’s departure from the EU we have:</a:t>
            </a:r>
          </a:p>
          <a:p>
            <a:pPr marL="342900" indent="-342900">
              <a:spcBef>
                <a:spcPts val="200"/>
              </a:spcBef>
              <a:buFont typeface="Arial" panose="020B0604020202020204" pitchFamily="34" charset="0"/>
              <a:buChar char="•"/>
            </a:pPr>
            <a:r>
              <a:rPr lang="en-US" sz="2000" dirty="0">
                <a:solidFill>
                  <a:srgbClr val="111111"/>
                </a:solidFill>
              </a:rPr>
              <a:t>carefully considered the impact of the Directives on our standards</a:t>
            </a:r>
          </a:p>
          <a:p>
            <a:pPr marL="342900" indent="-342900">
              <a:spcBef>
                <a:spcPts val="200"/>
              </a:spcBef>
              <a:buFont typeface="Arial" panose="020B0604020202020204" pitchFamily="34" charset="0"/>
              <a:buChar char="•"/>
            </a:pPr>
            <a:endParaRPr lang="en-US" sz="800" dirty="0">
              <a:solidFill>
                <a:srgbClr val="111111"/>
              </a:solidFill>
            </a:endParaRPr>
          </a:p>
          <a:p>
            <a:pPr marL="342900" indent="-342900">
              <a:spcBef>
                <a:spcPts val="200"/>
              </a:spcBef>
              <a:buFont typeface="Arial" panose="020B0604020202020204" pitchFamily="34" charset="0"/>
              <a:buChar char="•"/>
            </a:pPr>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co-production with our </a:t>
            </a:r>
            <a:r>
              <a:rPr lang="en-GB" sz="2000" b="1" dirty="0">
                <a:solidFill>
                  <a:srgbClr val="007396"/>
                </a:solidFill>
                <a:effectLst/>
                <a:latin typeface="Arial" panose="020B0604020202020204" pitchFamily="34" charset="0"/>
                <a:ea typeface="Times New Roman" panose="02020603050405020304" pitchFamily="18" charset="0"/>
                <a:cs typeface="Times New Roman" panose="02020603050405020304" pitchFamily="18" charset="0"/>
              </a:rPr>
              <a:t>subject matter experts</a:t>
            </a:r>
            <a:r>
              <a:rPr lang="en-GB" sz="2000" dirty="0">
                <a:solidFill>
                  <a:srgbClr val="007396"/>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2000" dirty="0">
                <a:effectLst/>
                <a:latin typeface="Arial" panose="020B0604020202020204" pitchFamily="34" charset="0"/>
                <a:ea typeface="Times New Roman" panose="02020603050405020304" pitchFamily="18" charset="0"/>
                <a:cs typeface="Times New Roman" panose="02020603050405020304" pitchFamily="18" charset="0"/>
              </a:rPr>
              <a:t> undertaken a programme of </a:t>
            </a:r>
            <a:r>
              <a:rPr lang="en-GB" sz="2000" dirty="0">
                <a:ea typeface="Times New Roman" panose="02020603050405020304" pitchFamily="18" charset="0"/>
                <a:cs typeface="Times New Roman" panose="02020603050405020304" pitchFamily="18" charset="0"/>
              </a:rPr>
              <a:t>work to </a:t>
            </a:r>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 some changes to remove references to the Directives</a:t>
            </a:r>
          </a:p>
          <a:p>
            <a:pPr marL="342900" indent="-342900">
              <a:spcBef>
                <a:spcPts val="200"/>
              </a:spcBef>
              <a:buFont typeface="Arial" panose="020B0604020202020204" pitchFamily="34" charset="0"/>
              <a:buChar char="•"/>
            </a:pPr>
            <a:endParaRPr lang="en-GB" sz="800" dirty="0">
              <a:solidFill>
                <a:srgbClr val="000000"/>
              </a:solidFill>
              <a:ea typeface="Times New Roman" panose="02020603050405020304" pitchFamily="18" charset="0"/>
              <a:cs typeface="Times New Roman" panose="02020603050405020304" pitchFamily="18" charset="0"/>
            </a:endParaRPr>
          </a:p>
          <a:p>
            <a:pPr marL="342900" indent="-342900">
              <a:spcBef>
                <a:spcPts val="200"/>
              </a:spcBef>
              <a:buFont typeface="Arial" panose="020B0604020202020204" pitchFamily="34" charset="0"/>
              <a:buChar char="•"/>
            </a:pPr>
            <a:r>
              <a:rPr lang="en-GB" sz="2000" dirty="0">
                <a:solidFill>
                  <a:srgbClr val="000000"/>
                </a:solidFill>
                <a:ea typeface="Times New Roman" panose="02020603050405020304" pitchFamily="18" charset="0"/>
                <a:cs typeface="Times New Roman" panose="02020603050405020304" pitchFamily="18" charset="0"/>
              </a:rPr>
              <a:t>updated our </a:t>
            </a:r>
            <a:r>
              <a:rPr lang="en-GB"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standards with improved focus on enhancement, flexibility, inclusivity and the safety of students and people using nursing services.</a:t>
            </a:r>
            <a:endParaRPr lang="en-GB" sz="2000" dirty="0">
              <a:solidFill>
                <a:srgbClr val="000000"/>
              </a:solidFill>
            </a:endParaRPr>
          </a:p>
        </p:txBody>
      </p:sp>
    </p:spTree>
    <p:extLst>
      <p:ext uri="{BB962C8B-B14F-4D97-AF65-F5344CB8AC3E}">
        <p14:creationId xmlns:p14="http://schemas.microsoft.com/office/powerpoint/2010/main" val="382912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CE58C-9F49-4EDB-91CA-E5FF27B63298}"/>
              </a:ext>
            </a:extLst>
          </p:cNvPr>
          <p:cNvSpPr>
            <a:spLocks noGrp="1"/>
          </p:cNvSpPr>
          <p:nvPr>
            <p:ph type="title"/>
          </p:nvPr>
        </p:nvSpPr>
        <p:spPr>
          <a:xfrm>
            <a:off x="589092" y="336987"/>
            <a:ext cx="9529691" cy="842964"/>
          </a:xfrm>
        </p:spPr>
        <p:txBody>
          <a:bodyPr/>
          <a:lstStyle/>
          <a:p>
            <a:r>
              <a:rPr lang="en-GB" dirty="0">
                <a:solidFill>
                  <a:srgbClr val="007396"/>
                </a:solidFill>
              </a:rPr>
              <a:t>Future programme standards chronology</a:t>
            </a:r>
          </a:p>
        </p:txBody>
      </p:sp>
      <p:grpSp>
        <p:nvGrpSpPr>
          <p:cNvPr id="7" name="Group 62">
            <a:extLst>
              <a:ext uri="{FF2B5EF4-FFF2-40B4-BE49-F238E27FC236}">
                <a16:creationId xmlns:a16="http://schemas.microsoft.com/office/drawing/2014/main" id="{AD71DE83-7A11-4EE7-9A9E-9C79BCB62FC5}"/>
              </a:ext>
            </a:extLst>
          </p:cNvPr>
          <p:cNvGrpSpPr>
            <a:grpSpLocks/>
          </p:cNvGrpSpPr>
          <p:nvPr/>
        </p:nvGrpSpPr>
        <p:grpSpPr bwMode="auto">
          <a:xfrm>
            <a:off x="684743" y="1062093"/>
            <a:ext cx="8910329" cy="3784979"/>
            <a:chOff x="450559" y="1611048"/>
            <a:chExt cx="10712226" cy="4879895"/>
          </a:xfrm>
        </p:grpSpPr>
        <p:grpSp>
          <p:nvGrpSpPr>
            <p:cNvPr id="8" name="Group 21">
              <a:extLst>
                <a:ext uri="{FF2B5EF4-FFF2-40B4-BE49-F238E27FC236}">
                  <a16:creationId xmlns:a16="http://schemas.microsoft.com/office/drawing/2014/main" id="{3EA4BEFA-C4C2-40ED-A6EF-EB23B9188CA7}"/>
                </a:ext>
              </a:extLst>
            </p:cNvPr>
            <p:cNvGrpSpPr>
              <a:grpSpLocks/>
            </p:cNvGrpSpPr>
            <p:nvPr/>
          </p:nvGrpSpPr>
          <p:grpSpPr bwMode="auto">
            <a:xfrm>
              <a:off x="450559" y="1646537"/>
              <a:ext cx="2191667" cy="2935154"/>
              <a:chOff x="2010404" y="654554"/>
              <a:chExt cx="2390424" cy="3201337"/>
            </a:xfrm>
          </p:grpSpPr>
          <p:grpSp>
            <p:nvGrpSpPr>
              <p:cNvPr id="37" name="Group 15">
                <a:extLst>
                  <a:ext uri="{FF2B5EF4-FFF2-40B4-BE49-F238E27FC236}">
                    <a16:creationId xmlns:a16="http://schemas.microsoft.com/office/drawing/2014/main" id="{B7FDAA40-225D-436E-984E-C73237788087}"/>
                  </a:ext>
                </a:extLst>
              </p:cNvPr>
              <p:cNvGrpSpPr>
                <a:grpSpLocks/>
              </p:cNvGrpSpPr>
              <p:nvPr/>
            </p:nvGrpSpPr>
            <p:grpSpPr bwMode="auto">
              <a:xfrm>
                <a:off x="2010404" y="2647191"/>
                <a:ext cx="2190044" cy="1208700"/>
                <a:chOff x="2765778" y="1918322"/>
                <a:chExt cx="2190044" cy="1208700"/>
              </a:xfrm>
            </p:grpSpPr>
            <p:grpSp>
              <p:nvGrpSpPr>
                <p:cNvPr id="41" name="Group 13">
                  <a:extLst>
                    <a:ext uri="{FF2B5EF4-FFF2-40B4-BE49-F238E27FC236}">
                      <a16:creationId xmlns:a16="http://schemas.microsoft.com/office/drawing/2014/main" id="{0DE8EFCA-E468-48C3-81A1-AEEBE0211E37}"/>
                    </a:ext>
                  </a:extLst>
                </p:cNvPr>
                <p:cNvGrpSpPr>
                  <a:grpSpLocks/>
                </p:cNvGrpSpPr>
                <p:nvPr/>
              </p:nvGrpSpPr>
              <p:grpSpPr bwMode="auto">
                <a:xfrm>
                  <a:off x="2765778" y="1918322"/>
                  <a:ext cx="2190044" cy="1208700"/>
                  <a:chOff x="2765778" y="1918322"/>
                  <a:chExt cx="2190044" cy="1208700"/>
                </a:xfrm>
              </p:grpSpPr>
              <p:sp>
                <p:nvSpPr>
                  <p:cNvPr id="43" name="Rectangle 42">
                    <a:extLst>
                      <a:ext uri="{FF2B5EF4-FFF2-40B4-BE49-F238E27FC236}">
                        <a16:creationId xmlns:a16="http://schemas.microsoft.com/office/drawing/2014/main" id="{727CA307-B6F8-45DA-85D9-5A5CFE056E79}"/>
                      </a:ext>
                    </a:extLst>
                  </p:cNvPr>
                  <p:cNvSpPr/>
                  <p:nvPr/>
                </p:nvSpPr>
                <p:spPr>
                  <a:xfrm>
                    <a:off x="2765778" y="1917991"/>
                    <a:ext cx="1525068" cy="4075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44" name="Rectangle 43">
                    <a:extLst>
                      <a:ext uri="{FF2B5EF4-FFF2-40B4-BE49-F238E27FC236}">
                        <a16:creationId xmlns:a16="http://schemas.microsoft.com/office/drawing/2014/main" id="{8C316D34-EE15-47D3-BCCA-2C6DED44B098}"/>
                      </a:ext>
                    </a:extLst>
                  </p:cNvPr>
                  <p:cNvSpPr/>
                  <p:nvPr/>
                </p:nvSpPr>
                <p:spPr>
                  <a:xfrm>
                    <a:off x="2765778" y="2719468"/>
                    <a:ext cx="1525068" cy="4075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45" name="Arrow: Chevron 44">
                    <a:extLst>
                      <a:ext uri="{FF2B5EF4-FFF2-40B4-BE49-F238E27FC236}">
                        <a16:creationId xmlns:a16="http://schemas.microsoft.com/office/drawing/2014/main" id="{3AA21F65-00DC-410E-8BEA-28B3F4DA6A6E}"/>
                      </a:ext>
                    </a:extLst>
                  </p:cNvPr>
                  <p:cNvSpPr/>
                  <p:nvPr/>
                </p:nvSpPr>
                <p:spPr>
                  <a:xfrm>
                    <a:off x="3906103" y="1917991"/>
                    <a:ext cx="1049934" cy="1209047"/>
                  </a:xfrm>
                  <a:prstGeom prst="chevron">
                    <a:avLst>
                      <a:gd name="adj" fmla="val 45699"/>
                    </a:avLst>
                  </a:prstGeom>
                  <a:ln>
                    <a:noFill/>
                  </a:ln>
                  <a:effectLst>
                    <a:outerShdw blurRad="88900" dist="38100" dir="10800000" sx="91000" sy="91000" algn="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black"/>
                      </a:solidFill>
                    </a:endParaRPr>
                  </a:p>
                </p:txBody>
              </p:sp>
            </p:grpSp>
            <p:sp>
              <p:nvSpPr>
                <p:cNvPr id="42" name="TextBox 14">
                  <a:extLst>
                    <a:ext uri="{FF2B5EF4-FFF2-40B4-BE49-F238E27FC236}">
                      <a16:creationId xmlns:a16="http://schemas.microsoft.com/office/drawing/2014/main" id="{D3762625-0FD8-4F7E-A179-EDA0AF96E418}"/>
                    </a:ext>
                  </a:extLst>
                </p:cNvPr>
                <p:cNvSpPr txBox="1">
                  <a:spLocks noChangeArrowheads="1"/>
                </p:cNvSpPr>
                <p:nvPr/>
              </p:nvSpPr>
              <p:spPr bwMode="auto">
                <a:xfrm>
                  <a:off x="2856088" y="2320054"/>
                  <a:ext cx="1354667" cy="4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200" b="1" dirty="0">
                      <a:solidFill>
                        <a:srgbClr val="000000"/>
                      </a:solidFill>
                    </a:rPr>
                    <a:t>2020</a:t>
                  </a:r>
                </a:p>
              </p:txBody>
            </p:sp>
          </p:grpSp>
          <p:cxnSp>
            <p:nvCxnSpPr>
              <p:cNvPr id="38" name="Straight Connector 37">
                <a:extLst>
                  <a:ext uri="{FF2B5EF4-FFF2-40B4-BE49-F238E27FC236}">
                    <a16:creationId xmlns:a16="http://schemas.microsoft.com/office/drawing/2014/main" id="{7C064576-B8B0-41F7-A455-4B47AB3A78D9}"/>
                  </a:ext>
                </a:extLst>
              </p:cNvPr>
              <p:cNvCxnSpPr>
                <a:cxnSpLocks/>
              </p:cNvCxnSpPr>
              <p:nvPr/>
            </p:nvCxnSpPr>
            <p:spPr>
              <a:xfrm>
                <a:off x="2010404" y="702369"/>
                <a:ext cx="0" cy="1828369"/>
              </a:xfrm>
              <a:prstGeom prst="line">
                <a:avLst/>
              </a:prstGeom>
              <a:ln w="22225">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9" name="TextBox 19">
                <a:extLst>
                  <a:ext uri="{FF2B5EF4-FFF2-40B4-BE49-F238E27FC236}">
                    <a16:creationId xmlns:a16="http://schemas.microsoft.com/office/drawing/2014/main" id="{CA473788-41DB-4797-8F5B-740E77636CE4}"/>
                  </a:ext>
                </a:extLst>
              </p:cNvPr>
              <p:cNvSpPr txBox="1">
                <a:spLocks noChangeArrowheads="1"/>
              </p:cNvSpPr>
              <p:nvPr/>
            </p:nvSpPr>
            <p:spPr bwMode="auto">
              <a:xfrm>
                <a:off x="2101637" y="1219068"/>
                <a:ext cx="2299191" cy="119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005961"/>
                    </a:solidFill>
                  </a:rPr>
                  <a:t>Dec 20 – June 21:</a:t>
                </a:r>
                <a:r>
                  <a:rPr lang="en-US" altLang="en-US" sz="1200" dirty="0">
                    <a:solidFill>
                      <a:srgbClr val="005961"/>
                    </a:solidFill>
                  </a:rPr>
                  <a:t>  </a:t>
                </a:r>
                <a:r>
                  <a:rPr lang="en-US" altLang="en-US" sz="1200" dirty="0">
                    <a:solidFill>
                      <a:srgbClr val="000000"/>
                    </a:solidFill>
                  </a:rPr>
                  <a:t>Independent review of the EU Directive Reports published </a:t>
                </a:r>
              </a:p>
            </p:txBody>
          </p:sp>
          <p:sp>
            <p:nvSpPr>
              <p:cNvPr id="40" name="TextBox 20">
                <a:extLst>
                  <a:ext uri="{FF2B5EF4-FFF2-40B4-BE49-F238E27FC236}">
                    <a16:creationId xmlns:a16="http://schemas.microsoft.com/office/drawing/2014/main" id="{A86D3B67-79C9-4369-A970-1B8770881978}"/>
                  </a:ext>
                </a:extLst>
              </p:cNvPr>
              <p:cNvSpPr txBox="1">
                <a:spLocks noChangeArrowheads="1"/>
              </p:cNvSpPr>
              <p:nvPr/>
            </p:nvSpPr>
            <p:spPr bwMode="auto">
              <a:xfrm>
                <a:off x="2100796" y="654554"/>
                <a:ext cx="2299188" cy="649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005961"/>
                    </a:solidFill>
                  </a:rPr>
                  <a:t>Independent Review and consensus</a:t>
                </a:r>
              </a:p>
            </p:txBody>
          </p:sp>
        </p:grpSp>
        <p:grpSp>
          <p:nvGrpSpPr>
            <p:cNvPr id="9" name="Group 23">
              <a:extLst>
                <a:ext uri="{FF2B5EF4-FFF2-40B4-BE49-F238E27FC236}">
                  <a16:creationId xmlns:a16="http://schemas.microsoft.com/office/drawing/2014/main" id="{3498481F-9BC3-4953-918B-F1F68C46E604}"/>
                </a:ext>
              </a:extLst>
            </p:cNvPr>
            <p:cNvGrpSpPr>
              <a:grpSpLocks/>
            </p:cNvGrpSpPr>
            <p:nvPr/>
          </p:nvGrpSpPr>
          <p:grpSpPr bwMode="auto">
            <a:xfrm>
              <a:off x="2797407" y="3473492"/>
              <a:ext cx="2007948" cy="1108200"/>
              <a:chOff x="2765778" y="1918322"/>
              <a:chExt cx="2190044" cy="1208700"/>
            </a:xfrm>
          </p:grpSpPr>
          <p:grpSp>
            <p:nvGrpSpPr>
              <p:cNvPr id="32" name="Group 27">
                <a:extLst>
                  <a:ext uri="{FF2B5EF4-FFF2-40B4-BE49-F238E27FC236}">
                    <a16:creationId xmlns:a16="http://schemas.microsoft.com/office/drawing/2014/main" id="{15B5BB6E-5C08-4806-AF83-1373DF332D0F}"/>
                  </a:ext>
                </a:extLst>
              </p:cNvPr>
              <p:cNvGrpSpPr>
                <a:grpSpLocks/>
              </p:cNvGrpSpPr>
              <p:nvPr/>
            </p:nvGrpSpPr>
            <p:grpSpPr bwMode="auto">
              <a:xfrm>
                <a:off x="2765778" y="1918322"/>
                <a:ext cx="2190044" cy="1208700"/>
                <a:chOff x="2765778" y="1918322"/>
                <a:chExt cx="2190044" cy="1208700"/>
              </a:xfrm>
            </p:grpSpPr>
            <p:sp>
              <p:nvSpPr>
                <p:cNvPr id="34" name="Rectangle 33">
                  <a:extLst>
                    <a:ext uri="{FF2B5EF4-FFF2-40B4-BE49-F238E27FC236}">
                      <a16:creationId xmlns:a16="http://schemas.microsoft.com/office/drawing/2014/main" id="{814D625A-3E1C-4C6D-96D8-36DBE81F977B}"/>
                    </a:ext>
                  </a:extLst>
                </p:cNvPr>
                <p:cNvSpPr/>
                <p:nvPr/>
              </p:nvSpPr>
              <p:spPr>
                <a:xfrm>
                  <a:off x="2764877" y="1917991"/>
                  <a:ext cx="1525068" cy="40757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35" name="Rectangle 34">
                  <a:extLst>
                    <a:ext uri="{FF2B5EF4-FFF2-40B4-BE49-F238E27FC236}">
                      <a16:creationId xmlns:a16="http://schemas.microsoft.com/office/drawing/2014/main" id="{56585B73-EE71-430B-B314-07A6A74FE96D}"/>
                    </a:ext>
                  </a:extLst>
                </p:cNvPr>
                <p:cNvSpPr/>
                <p:nvPr/>
              </p:nvSpPr>
              <p:spPr>
                <a:xfrm>
                  <a:off x="2764877" y="2719467"/>
                  <a:ext cx="1525068" cy="40757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36" name="Arrow: Chevron 35">
                  <a:extLst>
                    <a:ext uri="{FF2B5EF4-FFF2-40B4-BE49-F238E27FC236}">
                      <a16:creationId xmlns:a16="http://schemas.microsoft.com/office/drawing/2014/main" id="{236ECCAD-81CE-4431-9F58-084AC28289FF}"/>
                    </a:ext>
                  </a:extLst>
                </p:cNvPr>
                <p:cNvSpPr/>
                <p:nvPr/>
              </p:nvSpPr>
              <p:spPr>
                <a:xfrm>
                  <a:off x="3905202" y="1917991"/>
                  <a:ext cx="1049934" cy="1209046"/>
                </a:xfrm>
                <a:prstGeom prst="chevron">
                  <a:avLst>
                    <a:gd name="adj" fmla="val 45699"/>
                  </a:avLst>
                </a:prstGeom>
                <a:solidFill>
                  <a:schemeClr val="accent2"/>
                </a:solidFill>
                <a:ln>
                  <a:noFill/>
                </a:ln>
                <a:effectLst>
                  <a:outerShdw blurRad="88900" dist="38100" dir="10800000" sx="91000" sy="91000" algn="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black"/>
                    </a:solidFill>
                  </a:endParaRPr>
                </a:p>
              </p:txBody>
            </p:sp>
          </p:grpSp>
          <p:sp>
            <p:nvSpPr>
              <p:cNvPr id="33" name="TextBox 28">
                <a:extLst>
                  <a:ext uri="{FF2B5EF4-FFF2-40B4-BE49-F238E27FC236}">
                    <a16:creationId xmlns:a16="http://schemas.microsoft.com/office/drawing/2014/main" id="{65DF3495-82DE-4D13-88F6-3D736F637745}"/>
                  </a:ext>
                </a:extLst>
              </p:cNvPr>
              <p:cNvSpPr txBox="1">
                <a:spLocks noChangeArrowheads="1"/>
              </p:cNvSpPr>
              <p:nvPr/>
            </p:nvSpPr>
            <p:spPr bwMode="auto">
              <a:xfrm>
                <a:off x="2856088" y="2320054"/>
                <a:ext cx="1354667" cy="4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200" b="1" dirty="0">
                    <a:solidFill>
                      <a:srgbClr val="000000"/>
                    </a:solidFill>
                  </a:rPr>
                  <a:t>2021</a:t>
                </a:r>
              </a:p>
            </p:txBody>
          </p:sp>
        </p:grpSp>
        <p:cxnSp>
          <p:nvCxnSpPr>
            <p:cNvPr id="10" name="Straight Connector 9">
              <a:extLst>
                <a:ext uri="{FF2B5EF4-FFF2-40B4-BE49-F238E27FC236}">
                  <a16:creationId xmlns:a16="http://schemas.microsoft.com/office/drawing/2014/main" id="{53EA08CA-030A-45FF-8592-0C80C8075A24}"/>
                </a:ext>
              </a:extLst>
            </p:cNvPr>
            <p:cNvCxnSpPr>
              <a:cxnSpLocks/>
            </p:cNvCxnSpPr>
            <p:nvPr/>
          </p:nvCxnSpPr>
          <p:spPr>
            <a:xfrm>
              <a:off x="2879457" y="1742568"/>
              <a:ext cx="0" cy="1678432"/>
            </a:xfrm>
            <a:prstGeom prst="line">
              <a:avLst/>
            </a:prstGeom>
            <a:ln w="22225">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TextBox 26">
              <a:extLst>
                <a:ext uri="{FF2B5EF4-FFF2-40B4-BE49-F238E27FC236}">
                  <a16:creationId xmlns:a16="http://schemas.microsoft.com/office/drawing/2014/main" id="{D38202D0-0E85-4785-A2F3-CF6144729D25}"/>
                </a:ext>
              </a:extLst>
            </p:cNvPr>
            <p:cNvSpPr txBox="1">
              <a:spLocks noChangeArrowheads="1"/>
            </p:cNvSpPr>
            <p:nvPr/>
          </p:nvSpPr>
          <p:spPr bwMode="auto">
            <a:xfrm>
              <a:off x="3042318" y="1653244"/>
              <a:ext cx="1819017" cy="60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495AD4"/>
                  </a:solidFill>
                </a:rPr>
                <a:t>Stakeholder Engagement</a:t>
              </a:r>
            </a:p>
          </p:txBody>
        </p:sp>
        <p:grpSp>
          <p:nvGrpSpPr>
            <p:cNvPr id="12" name="Group 32">
              <a:extLst>
                <a:ext uri="{FF2B5EF4-FFF2-40B4-BE49-F238E27FC236}">
                  <a16:creationId xmlns:a16="http://schemas.microsoft.com/office/drawing/2014/main" id="{5F036E07-CA78-43F3-BBA5-9F6138513ECF}"/>
                </a:ext>
              </a:extLst>
            </p:cNvPr>
            <p:cNvGrpSpPr>
              <a:grpSpLocks/>
            </p:cNvGrpSpPr>
            <p:nvPr/>
          </p:nvGrpSpPr>
          <p:grpSpPr bwMode="auto">
            <a:xfrm>
              <a:off x="5144255" y="1615440"/>
              <a:ext cx="2247060" cy="2966252"/>
              <a:chOff x="2010404" y="620636"/>
              <a:chExt cx="2450840" cy="3235255"/>
            </a:xfrm>
          </p:grpSpPr>
          <p:grpSp>
            <p:nvGrpSpPr>
              <p:cNvPr id="23" name="Group 33">
                <a:extLst>
                  <a:ext uri="{FF2B5EF4-FFF2-40B4-BE49-F238E27FC236}">
                    <a16:creationId xmlns:a16="http://schemas.microsoft.com/office/drawing/2014/main" id="{F8698E1F-A910-405F-83D1-9801E29B115B}"/>
                  </a:ext>
                </a:extLst>
              </p:cNvPr>
              <p:cNvGrpSpPr>
                <a:grpSpLocks/>
              </p:cNvGrpSpPr>
              <p:nvPr/>
            </p:nvGrpSpPr>
            <p:grpSpPr bwMode="auto">
              <a:xfrm>
                <a:off x="2010404" y="2647191"/>
                <a:ext cx="2190044" cy="1208700"/>
                <a:chOff x="2765778" y="1918322"/>
                <a:chExt cx="2190044" cy="1208700"/>
              </a:xfrm>
            </p:grpSpPr>
            <p:grpSp>
              <p:nvGrpSpPr>
                <p:cNvPr id="27" name="Group 37">
                  <a:extLst>
                    <a:ext uri="{FF2B5EF4-FFF2-40B4-BE49-F238E27FC236}">
                      <a16:creationId xmlns:a16="http://schemas.microsoft.com/office/drawing/2014/main" id="{B151BA3E-FDA0-4D42-8C6C-FEC6F7FA4A31}"/>
                    </a:ext>
                  </a:extLst>
                </p:cNvPr>
                <p:cNvGrpSpPr>
                  <a:grpSpLocks/>
                </p:cNvGrpSpPr>
                <p:nvPr/>
              </p:nvGrpSpPr>
              <p:grpSpPr bwMode="auto">
                <a:xfrm>
                  <a:off x="2765778" y="1918322"/>
                  <a:ext cx="2190044" cy="1208700"/>
                  <a:chOff x="2765778" y="1918322"/>
                  <a:chExt cx="2190044" cy="1208700"/>
                </a:xfrm>
              </p:grpSpPr>
              <p:sp>
                <p:nvSpPr>
                  <p:cNvPr id="29" name="Rectangle 28">
                    <a:extLst>
                      <a:ext uri="{FF2B5EF4-FFF2-40B4-BE49-F238E27FC236}">
                        <a16:creationId xmlns:a16="http://schemas.microsoft.com/office/drawing/2014/main" id="{F3579258-034D-4B44-B709-9AB2C00DEE5D}"/>
                      </a:ext>
                    </a:extLst>
                  </p:cNvPr>
                  <p:cNvSpPr/>
                  <p:nvPr/>
                </p:nvSpPr>
                <p:spPr>
                  <a:xfrm>
                    <a:off x="2766295" y="1917991"/>
                    <a:ext cx="1525068" cy="4075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30" name="Rectangle 29">
                    <a:extLst>
                      <a:ext uri="{FF2B5EF4-FFF2-40B4-BE49-F238E27FC236}">
                        <a16:creationId xmlns:a16="http://schemas.microsoft.com/office/drawing/2014/main" id="{6644C159-B998-464A-8A1A-A4E9E5E8F4B0}"/>
                      </a:ext>
                    </a:extLst>
                  </p:cNvPr>
                  <p:cNvSpPr/>
                  <p:nvPr/>
                </p:nvSpPr>
                <p:spPr>
                  <a:xfrm>
                    <a:off x="2766295" y="2719467"/>
                    <a:ext cx="1525068" cy="4075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31" name="Arrow: Chevron 30">
                    <a:extLst>
                      <a:ext uri="{FF2B5EF4-FFF2-40B4-BE49-F238E27FC236}">
                        <a16:creationId xmlns:a16="http://schemas.microsoft.com/office/drawing/2014/main" id="{9DD38506-8D13-4943-BD58-FE72913A6223}"/>
                      </a:ext>
                    </a:extLst>
                  </p:cNvPr>
                  <p:cNvSpPr/>
                  <p:nvPr/>
                </p:nvSpPr>
                <p:spPr>
                  <a:xfrm>
                    <a:off x="3906620" y="1917991"/>
                    <a:ext cx="1049932" cy="1209046"/>
                  </a:xfrm>
                  <a:prstGeom prst="chevron">
                    <a:avLst>
                      <a:gd name="adj" fmla="val 45699"/>
                    </a:avLst>
                  </a:prstGeom>
                  <a:solidFill>
                    <a:schemeClr val="accent3"/>
                  </a:solidFill>
                  <a:ln>
                    <a:noFill/>
                  </a:ln>
                  <a:effectLst>
                    <a:outerShdw blurRad="88900" dist="38100" dir="10800000" sx="91000" sy="91000" algn="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black"/>
                      </a:solidFill>
                    </a:endParaRPr>
                  </a:p>
                </p:txBody>
              </p:sp>
            </p:grpSp>
            <p:sp>
              <p:nvSpPr>
                <p:cNvPr id="28" name="TextBox 38">
                  <a:extLst>
                    <a:ext uri="{FF2B5EF4-FFF2-40B4-BE49-F238E27FC236}">
                      <a16:creationId xmlns:a16="http://schemas.microsoft.com/office/drawing/2014/main" id="{3A47F479-B03C-47E0-9267-0DD4114D6ED5}"/>
                    </a:ext>
                  </a:extLst>
                </p:cNvPr>
                <p:cNvSpPr txBox="1">
                  <a:spLocks noChangeArrowheads="1"/>
                </p:cNvSpPr>
                <p:nvPr/>
              </p:nvSpPr>
              <p:spPr bwMode="auto">
                <a:xfrm>
                  <a:off x="2856088" y="2320054"/>
                  <a:ext cx="1354667" cy="4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200" b="1" dirty="0">
                      <a:solidFill>
                        <a:srgbClr val="000000"/>
                      </a:solidFill>
                    </a:rPr>
                    <a:t>2022</a:t>
                  </a:r>
                </a:p>
              </p:txBody>
            </p:sp>
          </p:grpSp>
          <p:cxnSp>
            <p:nvCxnSpPr>
              <p:cNvPr id="24" name="Straight Connector 23">
                <a:extLst>
                  <a:ext uri="{FF2B5EF4-FFF2-40B4-BE49-F238E27FC236}">
                    <a16:creationId xmlns:a16="http://schemas.microsoft.com/office/drawing/2014/main" id="{1EB5071A-14E8-4F24-8BD1-DFBCF4018029}"/>
                  </a:ext>
                </a:extLst>
              </p:cNvPr>
              <p:cNvCxnSpPr>
                <a:cxnSpLocks/>
              </p:cNvCxnSpPr>
              <p:nvPr/>
            </p:nvCxnSpPr>
            <p:spPr>
              <a:xfrm>
                <a:off x="2010921" y="702368"/>
                <a:ext cx="0" cy="1828369"/>
              </a:xfrm>
              <a:prstGeom prst="line">
                <a:avLst/>
              </a:prstGeom>
              <a:ln w="22225">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TextBox 35">
                <a:extLst>
                  <a:ext uri="{FF2B5EF4-FFF2-40B4-BE49-F238E27FC236}">
                    <a16:creationId xmlns:a16="http://schemas.microsoft.com/office/drawing/2014/main" id="{D91BBC92-7239-4590-8543-AACBD787EC55}"/>
                  </a:ext>
                </a:extLst>
              </p:cNvPr>
              <p:cNvSpPr txBox="1">
                <a:spLocks noChangeArrowheads="1"/>
              </p:cNvSpPr>
              <p:nvPr/>
            </p:nvSpPr>
            <p:spPr bwMode="auto">
              <a:xfrm>
                <a:off x="2053946" y="1221499"/>
                <a:ext cx="2060464" cy="92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8917A6"/>
                    </a:solidFill>
                  </a:rPr>
                  <a:t>May 22:</a:t>
                </a:r>
                <a:r>
                  <a:rPr lang="en-US" altLang="en-US" sz="1200" dirty="0">
                    <a:solidFill>
                      <a:srgbClr val="8917A6"/>
                    </a:solidFill>
                  </a:rPr>
                  <a:t> </a:t>
                </a:r>
                <a:r>
                  <a:rPr lang="en-US" altLang="en-US" sz="1200" dirty="0">
                    <a:solidFill>
                      <a:srgbClr val="000000"/>
                    </a:solidFill>
                  </a:rPr>
                  <a:t>Council assents to a 10 week public consultation  </a:t>
                </a:r>
              </a:p>
            </p:txBody>
          </p:sp>
          <p:sp>
            <p:nvSpPr>
              <p:cNvPr id="26" name="TextBox 36">
                <a:extLst>
                  <a:ext uri="{FF2B5EF4-FFF2-40B4-BE49-F238E27FC236}">
                    <a16:creationId xmlns:a16="http://schemas.microsoft.com/office/drawing/2014/main" id="{0E14C0F5-F223-4594-BFD4-0FB3E4B751F6}"/>
                  </a:ext>
                </a:extLst>
              </p:cNvPr>
              <p:cNvSpPr txBox="1">
                <a:spLocks noChangeArrowheads="1"/>
              </p:cNvSpPr>
              <p:nvPr/>
            </p:nvSpPr>
            <p:spPr bwMode="auto">
              <a:xfrm>
                <a:off x="2064708" y="620636"/>
                <a:ext cx="2396536" cy="6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8917A6"/>
                    </a:solidFill>
                  </a:rPr>
                  <a:t>Consultation and standards assimilation </a:t>
                </a:r>
              </a:p>
            </p:txBody>
          </p:sp>
        </p:grpSp>
        <p:grpSp>
          <p:nvGrpSpPr>
            <p:cNvPr id="13" name="Group 43">
              <a:extLst>
                <a:ext uri="{FF2B5EF4-FFF2-40B4-BE49-F238E27FC236}">
                  <a16:creationId xmlns:a16="http://schemas.microsoft.com/office/drawing/2014/main" id="{DAE28A3D-7807-40EB-8B5C-DF04FA9120C6}"/>
                </a:ext>
              </a:extLst>
            </p:cNvPr>
            <p:cNvGrpSpPr>
              <a:grpSpLocks/>
            </p:cNvGrpSpPr>
            <p:nvPr/>
          </p:nvGrpSpPr>
          <p:grpSpPr bwMode="auto">
            <a:xfrm>
              <a:off x="7491103" y="3473492"/>
              <a:ext cx="2007948" cy="1108200"/>
              <a:chOff x="2765778" y="1918322"/>
              <a:chExt cx="2190044" cy="1208700"/>
            </a:xfrm>
          </p:grpSpPr>
          <p:grpSp>
            <p:nvGrpSpPr>
              <p:cNvPr id="18" name="Group 47">
                <a:extLst>
                  <a:ext uri="{FF2B5EF4-FFF2-40B4-BE49-F238E27FC236}">
                    <a16:creationId xmlns:a16="http://schemas.microsoft.com/office/drawing/2014/main" id="{890E9A12-D2B4-415A-B05C-35E33A1C0B37}"/>
                  </a:ext>
                </a:extLst>
              </p:cNvPr>
              <p:cNvGrpSpPr>
                <a:grpSpLocks/>
              </p:cNvGrpSpPr>
              <p:nvPr/>
            </p:nvGrpSpPr>
            <p:grpSpPr bwMode="auto">
              <a:xfrm>
                <a:off x="2765778" y="1918322"/>
                <a:ext cx="2190044" cy="1208700"/>
                <a:chOff x="2765778" y="1918322"/>
                <a:chExt cx="2190044" cy="1208700"/>
              </a:xfrm>
            </p:grpSpPr>
            <p:sp>
              <p:nvSpPr>
                <p:cNvPr id="20" name="Rectangle 19">
                  <a:extLst>
                    <a:ext uri="{FF2B5EF4-FFF2-40B4-BE49-F238E27FC236}">
                      <a16:creationId xmlns:a16="http://schemas.microsoft.com/office/drawing/2014/main" id="{B7E1DC33-2E7B-4920-BEA7-CD6B05D98A21}"/>
                    </a:ext>
                  </a:extLst>
                </p:cNvPr>
                <p:cNvSpPr/>
                <p:nvPr/>
              </p:nvSpPr>
              <p:spPr>
                <a:xfrm>
                  <a:off x="2765394" y="1917991"/>
                  <a:ext cx="1525068" cy="40757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21" name="Rectangle 20">
                  <a:extLst>
                    <a:ext uri="{FF2B5EF4-FFF2-40B4-BE49-F238E27FC236}">
                      <a16:creationId xmlns:a16="http://schemas.microsoft.com/office/drawing/2014/main" id="{FE7DA057-DE83-41BB-A595-9176956BC939}"/>
                    </a:ext>
                  </a:extLst>
                </p:cNvPr>
                <p:cNvSpPr/>
                <p:nvPr/>
              </p:nvSpPr>
              <p:spPr>
                <a:xfrm>
                  <a:off x="2765394" y="2719467"/>
                  <a:ext cx="1525068" cy="40757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white"/>
                    </a:solidFill>
                  </a:endParaRPr>
                </a:p>
              </p:txBody>
            </p:sp>
            <p:sp>
              <p:nvSpPr>
                <p:cNvPr id="22" name="Arrow: Chevron 21">
                  <a:extLst>
                    <a:ext uri="{FF2B5EF4-FFF2-40B4-BE49-F238E27FC236}">
                      <a16:creationId xmlns:a16="http://schemas.microsoft.com/office/drawing/2014/main" id="{80EB1303-4B21-4A00-A25F-D4A3569AF74A}"/>
                    </a:ext>
                  </a:extLst>
                </p:cNvPr>
                <p:cNvSpPr/>
                <p:nvPr/>
              </p:nvSpPr>
              <p:spPr>
                <a:xfrm>
                  <a:off x="3905719" y="1917991"/>
                  <a:ext cx="1049932" cy="1209046"/>
                </a:xfrm>
                <a:prstGeom prst="chevron">
                  <a:avLst>
                    <a:gd name="adj" fmla="val 45699"/>
                  </a:avLst>
                </a:prstGeom>
                <a:solidFill>
                  <a:schemeClr val="accent4"/>
                </a:solidFill>
                <a:ln>
                  <a:noFill/>
                </a:ln>
                <a:effectLst>
                  <a:outerShdw blurRad="88900" dist="38100" dir="10800000" sx="91000" sy="91000" algn="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1200">
                    <a:solidFill>
                      <a:prstClr val="black"/>
                    </a:solidFill>
                  </a:endParaRPr>
                </a:p>
              </p:txBody>
            </p:sp>
          </p:grpSp>
          <p:sp>
            <p:nvSpPr>
              <p:cNvPr id="19" name="TextBox 48">
                <a:extLst>
                  <a:ext uri="{FF2B5EF4-FFF2-40B4-BE49-F238E27FC236}">
                    <a16:creationId xmlns:a16="http://schemas.microsoft.com/office/drawing/2014/main" id="{F7714C5E-D0A3-445B-935F-C17644A5B055}"/>
                  </a:ext>
                </a:extLst>
              </p:cNvPr>
              <p:cNvSpPr txBox="1">
                <a:spLocks noChangeArrowheads="1"/>
              </p:cNvSpPr>
              <p:nvPr/>
            </p:nvSpPr>
            <p:spPr bwMode="auto">
              <a:xfrm>
                <a:off x="2856088" y="2320054"/>
                <a:ext cx="1354667" cy="4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200" b="1" dirty="0">
                    <a:solidFill>
                      <a:srgbClr val="000000"/>
                    </a:solidFill>
                  </a:rPr>
                  <a:t>2023</a:t>
                </a:r>
              </a:p>
            </p:txBody>
          </p:sp>
        </p:grpSp>
        <p:cxnSp>
          <p:nvCxnSpPr>
            <p:cNvPr id="14" name="Straight Connector 13">
              <a:extLst>
                <a:ext uri="{FF2B5EF4-FFF2-40B4-BE49-F238E27FC236}">
                  <a16:creationId xmlns:a16="http://schemas.microsoft.com/office/drawing/2014/main" id="{84216E6D-DAD5-4538-BC39-0B1155AC0398}"/>
                </a:ext>
              </a:extLst>
            </p:cNvPr>
            <p:cNvCxnSpPr>
              <a:cxnSpLocks/>
            </p:cNvCxnSpPr>
            <p:nvPr/>
          </p:nvCxnSpPr>
          <p:spPr>
            <a:xfrm>
              <a:off x="7573626" y="1717516"/>
              <a:ext cx="0" cy="1676344"/>
            </a:xfrm>
            <a:prstGeom prst="line">
              <a:avLst/>
            </a:prstGeom>
            <a:ln w="22225">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 name="TextBox 45">
              <a:extLst>
                <a:ext uri="{FF2B5EF4-FFF2-40B4-BE49-F238E27FC236}">
                  <a16:creationId xmlns:a16="http://schemas.microsoft.com/office/drawing/2014/main" id="{8D357194-B7BF-460B-9A08-790966133074}"/>
                </a:ext>
              </a:extLst>
            </p:cNvPr>
            <p:cNvSpPr txBox="1">
              <a:spLocks noChangeArrowheads="1"/>
            </p:cNvSpPr>
            <p:nvPr/>
          </p:nvSpPr>
          <p:spPr bwMode="auto">
            <a:xfrm>
              <a:off x="7530260" y="4705298"/>
              <a:ext cx="2240321" cy="178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1200" b="1" dirty="0">
                  <a:solidFill>
                    <a:srgbClr val="007396"/>
                  </a:solidFill>
                </a:rPr>
                <a:t>Feb 23: </a:t>
              </a:r>
              <a:r>
                <a:rPr lang="en-US" altLang="en-US" sz="1200" dirty="0">
                  <a:solidFill>
                    <a:srgbClr val="000000"/>
                  </a:solidFill>
                </a:rPr>
                <a:t>Implementation of the standards will now commence. </a:t>
              </a:r>
            </a:p>
            <a:p>
              <a:pPr>
                <a:lnSpc>
                  <a:spcPct val="100000"/>
                </a:lnSpc>
                <a:spcBef>
                  <a:spcPct val="0"/>
                </a:spcBef>
                <a:buNone/>
              </a:pPr>
              <a:r>
                <a:rPr lang="en-US" altLang="en-US" sz="1200" dirty="0">
                  <a:solidFill>
                    <a:srgbClr val="000000"/>
                  </a:solidFill>
                </a:rPr>
                <a:t>We aim to  publish new versions of the education and </a:t>
              </a:r>
              <a:r>
                <a:rPr lang="en-US" altLang="en-US" sz="1200" dirty="0" err="1">
                  <a:solidFill>
                    <a:srgbClr val="000000"/>
                  </a:solidFill>
                </a:rPr>
                <a:t>programme</a:t>
              </a:r>
              <a:r>
                <a:rPr lang="en-US" altLang="en-US" sz="1200" dirty="0">
                  <a:solidFill>
                    <a:srgbClr val="000000"/>
                  </a:solidFill>
                </a:rPr>
                <a:t> standards in </a:t>
              </a:r>
              <a:r>
                <a:rPr lang="en-US" altLang="en-US" sz="1200" b="1" dirty="0">
                  <a:solidFill>
                    <a:srgbClr val="007396"/>
                  </a:solidFill>
                </a:rPr>
                <a:t>March/April 23:</a:t>
              </a:r>
              <a:endParaRPr lang="en-US" altLang="en-US" sz="1200" dirty="0">
                <a:solidFill>
                  <a:srgbClr val="000000"/>
                </a:solidFill>
              </a:endParaRPr>
            </a:p>
          </p:txBody>
        </p:sp>
        <p:sp>
          <p:nvSpPr>
            <p:cNvPr id="16" name="TextBox 46">
              <a:extLst>
                <a:ext uri="{FF2B5EF4-FFF2-40B4-BE49-F238E27FC236}">
                  <a16:creationId xmlns:a16="http://schemas.microsoft.com/office/drawing/2014/main" id="{0C42CC69-5BD4-4B36-A147-0DBBCD75B9A6}"/>
                </a:ext>
              </a:extLst>
            </p:cNvPr>
            <p:cNvSpPr txBox="1">
              <a:spLocks noChangeArrowheads="1"/>
            </p:cNvSpPr>
            <p:nvPr/>
          </p:nvSpPr>
          <p:spPr bwMode="auto">
            <a:xfrm>
              <a:off x="7573626" y="1611048"/>
              <a:ext cx="1819017" cy="35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00749B"/>
                  </a:solidFill>
                </a:rPr>
                <a:t>Council approval</a:t>
              </a:r>
            </a:p>
          </p:txBody>
        </p:sp>
        <p:sp>
          <p:nvSpPr>
            <p:cNvPr id="17" name="TextBox 58">
              <a:extLst>
                <a:ext uri="{FF2B5EF4-FFF2-40B4-BE49-F238E27FC236}">
                  <a16:creationId xmlns:a16="http://schemas.microsoft.com/office/drawing/2014/main" id="{673B8B7A-AF1E-4DF4-A686-69161E3539AC}"/>
                </a:ext>
              </a:extLst>
            </p:cNvPr>
            <p:cNvSpPr txBox="1">
              <a:spLocks noChangeArrowheads="1"/>
            </p:cNvSpPr>
            <p:nvPr/>
          </p:nvSpPr>
          <p:spPr bwMode="auto">
            <a:xfrm>
              <a:off x="9920754" y="3841821"/>
              <a:ext cx="12420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US" altLang="en-US" sz="1200" b="1">
                <a:solidFill>
                  <a:srgbClr val="000000"/>
                </a:solidFill>
              </a:endParaRPr>
            </a:p>
          </p:txBody>
        </p:sp>
      </p:grpSp>
      <p:sp>
        <p:nvSpPr>
          <p:cNvPr id="46" name="TextBox 45">
            <a:extLst>
              <a:ext uri="{FF2B5EF4-FFF2-40B4-BE49-F238E27FC236}">
                <a16:creationId xmlns:a16="http://schemas.microsoft.com/office/drawing/2014/main" id="{58C3714C-D681-46F9-9379-8A16636AFF8F}"/>
              </a:ext>
            </a:extLst>
          </p:cNvPr>
          <p:cNvSpPr txBox="1"/>
          <p:nvPr/>
        </p:nvSpPr>
        <p:spPr>
          <a:xfrm>
            <a:off x="535161" y="3465481"/>
            <a:ext cx="2175784" cy="2308324"/>
          </a:xfrm>
          <a:prstGeom prst="rect">
            <a:avLst/>
          </a:prstGeom>
          <a:noFill/>
        </p:spPr>
        <p:txBody>
          <a:bodyPr wrap="square" rtlCol="0">
            <a:spAutoFit/>
          </a:bodyPr>
          <a:lstStyle/>
          <a:p>
            <a:pPr defTabSz="609585" eaLnBrk="0" fontAlgn="base" hangingPunct="0">
              <a:spcBef>
                <a:spcPct val="0"/>
              </a:spcBef>
              <a:spcAft>
                <a:spcPct val="0"/>
              </a:spcAft>
              <a:defRPr/>
            </a:pPr>
            <a:r>
              <a:rPr lang="en-US" sz="1200" dirty="0">
                <a:solidFill>
                  <a:srgbClr val="000000"/>
                </a:solidFill>
              </a:rPr>
              <a:t>The independent review found:</a:t>
            </a:r>
          </a:p>
          <a:p>
            <a:pPr marL="285750" indent="-285750" defTabSz="609585" eaLnBrk="0" fontAlgn="base" hangingPunct="0">
              <a:spcBef>
                <a:spcPct val="0"/>
              </a:spcBef>
              <a:spcAft>
                <a:spcPct val="0"/>
              </a:spcAft>
              <a:buFont typeface="Arial" panose="020B0604020202020204" pitchFamily="34" charset="0"/>
              <a:buChar char="•"/>
              <a:defRPr/>
            </a:pPr>
            <a:r>
              <a:rPr lang="en-US" sz="1200" dirty="0">
                <a:solidFill>
                  <a:srgbClr val="000000"/>
                </a:solidFill>
              </a:rPr>
              <a:t>limited evidence or consensus for change, however</a:t>
            </a:r>
          </a:p>
          <a:p>
            <a:pPr marL="285750" indent="-285750" defTabSz="609585" eaLnBrk="0" fontAlgn="base" hangingPunct="0">
              <a:spcBef>
                <a:spcPct val="0"/>
              </a:spcBef>
              <a:spcAft>
                <a:spcPct val="0"/>
              </a:spcAft>
              <a:buFont typeface="Arial" panose="020B0604020202020204" pitchFamily="34" charset="0"/>
              <a:buChar char="•"/>
              <a:defRPr/>
            </a:pPr>
            <a:r>
              <a:rPr lang="en-US" sz="1200" dirty="0">
                <a:solidFill>
                  <a:srgbClr val="000000"/>
                </a:solidFill>
                <a:cs typeface="Arial" panose="020B0604020202020204" pitchFamily="34" charset="0"/>
              </a:rPr>
              <a:t>enabled opportunity to create some </a:t>
            </a:r>
            <a:r>
              <a:rPr lang="en-US" sz="1200" b="1" dirty="0" err="1">
                <a:solidFill>
                  <a:srgbClr val="005961"/>
                </a:solidFill>
                <a:cs typeface="Arial" panose="020B0604020202020204" pitchFamily="34" charset="0"/>
              </a:rPr>
              <a:t>modernisation</a:t>
            </a:r>
            <a:r>
              <a:rPr lang="en-US" sz="1200" b="1" dirty="0">
                <a:solidFill>
                  <a:srgbClr val="005961"/>
                </a:solidFill>
                <a:cs typeface="Arial" panose="020B0604020202020204" pitchFamily="34" charset="0"/>
              </a:rPr>
              <a:t> and flexibility </a:t>
            </a:r>
            <a:r>
              <a:rPr lang="en-US" sz="1200" dirty="0">
                <a:solidFill>
                  <a:srgbClr val="000000"/>
                </a:solidFill>
                <a:cs typeface="Arial" panose="020B0604020202020204" pitchFamily="34" charset="0"/>
              </a:rPr>
              <a:t>in some areas </a:t>
            </a:r>
          </a:p>
          <a:p>
            <a:pPr defTabSz="609585" eaLnBrk="0" fontAlgn="base" hangingPunct="0">
              <a:spcBef>
                <a:spcPct val="0"/>
              </a:spcBef>
              <a:spcAft>
                <a:spcPct val="0"/>
              </a:spcAft>
              <a:defRPr/>
            </a:pPr>
            <a:endParaRPr lang="en-US" sz="1200" dirty="0">
              <a:solidFill>
                <a:srgbClr val="000000"/>
              </a:solidFill>
              <a:cs typeface="Arial" panose="020B0604020202020204" pitchFamily="34" charset="0"/>
            </a:endParaRPr>
          </a:p>
          <a:p>
            <a:pPr defTabSz="609585" eaLnBrk="0" fontAlgn="base" hangingPunct="0">
              <a:spcBef>
                <a:spcPct val="0"/>
              </a:spcBef>
              <a:spcAft>
                <a:spcPct val="0"/>
              </a:spcAft>
              <a:defRPr/>
            </a:pPr>
            <a:r>
              <a:rPr lang="en-US" sz="1200" b="1" dirty="0">
                <a:solidFill>
                  <a:srgbClr val="005961"/>
                </a:solidFill>
                <a:cs typeface="Arial" panose="020B0604020202020204" pitchFamily="34" charset="0"/>
              </a:rPr>
              <a:t>Sept 21 </a:t>
            </a:r>
            <a:r>
              <a:rPr lang="en-US" sz="1200" dirty="0">
                <a:solidFill>
                  <a:srgbClr val="000000"/>
                </a:solidFill>
                <a:cs typeface="Arial" panose="020B0604020202020204" pitchFamily="34" charset="0"/>
              </a:rPr>
              <a:t>Council approved a </a:t>
            </a:r>
            <a:r>
              <a:rPr lang="en-US" sz="1200" dirty="0" err="1">
                <a:solidFill>
                  <a:srgbClr val="000000"/>
                </a:solidFill>
                <a:cs typeface="Arial" panose="020B0604020202020204" pitchFamily="34" charset="0"/>
              </a:rPr>
              <a:t>programme</a:t>
            </a:r>
            <a:r>
              <a:rPr lang="en-US" sz="1200" dirty="0">
                <a:solidFill>
                  <a:srgbClr val="000000"/>
                </a:solidFill>
                <a:cs typeface="Arial" panose="020B0604020202020204" pitchFamily="34" charset="0"/>
              </a:rPr>
              <a:t> of work the Future Programme Standards review</a:t>
            </a:r>
            <a:endParaRPr lang="en-GB" sz="1200" dirty="0">
              <a:solidFill>
                <a:srgbClr val="005961"/>
              </a:solidFill>
              <a:cs typeface="Arial" panose="020B0604020202020204" pitchFamily="34" charset="0"/>
            </a:endParaRPr>
          </a:p>
        </p:txBody>
      </p:sp>
      <p:sp>
        <p:nvSpPr>
          <p:cNvPr id="47" name="TextBox 35">
            <a:extLst>
              <a:ext uri="{FF2B5EF4-FFF2-40B4-BE49-F238E27FC236}">
                <a16:creationId xmlns:a16="http://schemas.microsoft.com/office/drawing/2014/main" id="{E24AFDA9-FEB4-4193-A5DF-3A310B8AFCF3}"/>
              </a:ext>
            </a:extLst>
          </p:cNvPr>
          <p:cNvSpPr txBox="1">
            <a:spLocks noChangeArrowheads="1"/>
          </p:cNvSpPr>
          <p:nvPr/>
        </p:nvSpPr>
        <p:spPr bwMode="auto">
          <a:xfrm>
            <a:off x="2835341" y="1537627"/>
            <a:ext cx="1555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495AD4"/>
                </a:solidFill>
              </a:rPr>
              <a:t>Dec 21:</a:t>
            </a:r>
            <a:r>
              <a:rPr lang="en-US" altLang="en-US" sz="1200" dirty="0">
                <a:solidFill>
                  <a:srgbClr val="495AD4"/>
                </a:solidFill>
              </a:rPr>
              <a:t> </a:t>
            </a:r>
            <a:r>
              <a:rPr lang="en-US" altLang="en-US" sz="1200" dirty="0">
                <a:solidFill>
                  <a:srgbClr val="000000"/>
                </a:solidFill>
              </a:rPr>
              <a:t>Review and co-production of changes to the Programme standards</a:t>
            </a:r>
          </a:p>
        </p:txBody>
      </p:sp>
      <p:sp>
        <p:nvSpPr>
          <p:cNvPr id="48" name="TextBox 35">
            <a:extLst>
              <a:ext uri="{FF2B5EF4-FFF2-40B4-BE49-F238E27FC236}">
                <a16:creationId xmlns:a16="http://schemas.microsoft.com/office/drawing/2014/main" id="{E7101C3E-5C28-4360-9055-747D77BFB38D}"/>
              </a:ext>
            </a:extLst>
          </p:cNvPr>
          <p:cNvSpPr txBox="1">
            <a:spLocks noChangeArrowheads="1"/>
          </p:cNvSpPr>
          <p:nvPr/>
        </p:nvSpPr>
        <p:spPr bwMode="auto">
          <a:xfrm>
            <a:off x="6626849" y="1476492"/>
            <a:ext cx="14112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b="1" dirty="0">
                <a:solidFill>
                  <a:srgbClr val="007396"/>
                </a:solidFill>
              </a:rPr>
              <a:t>Jan 23:</a:t>
            </a:r>
            <a:r>
              <a:rPr lang="en-US" altLang="en-US" sz="1200" dirty="0">
                <a:solidFill>
                  <a:srgbClr val="007396"/>
                </a:solidFill>
              </a:rPr>
              <a:t> </a:t>
            </a:r>
            <a:r>
              <a:rPr lang="en-US" altLang="en-US" sz="1200" dirty="0">
                <a:solidFill>
                  <a:srgbClr val="000000"/>
                </a:solidFill>
              </a:rPr>
              <a:t>Council approved the changes to now publish</a:t>
            </a:r>
          </a:p>
        </p:txBody>
      </p:sp>
      <p:sp>
        <p:nvSpPr>
          <p:cNvPr id="49" name="TextBox 48">
            <a:extLst>
              <a:ext uri="{FF2B5EF4-FFF2-40B4-BE49-F238E27FC236}">
                <a16:creationId xmlns:a16="http://schemas.microsoft.com/office/drawing/2014/main" id="{AA2C77F3-554E-47EC-808A-48A1F7EB47BB}"/>
              </a:ext>
            </a:extLst>
          </p:cNvPr>
          <p:cNvSpPr txBox="1"/>
          <p:nvPr/>
        </p:nvSpPr>
        <p:spPr>
          <a:xfrm>
            <a:off x="2641811" y="3541063"/>
            <a:ext cx="1958838" cy="2339102"/>
          </a:xfrm>
          <a:prstGeom prst="rect">
            <a:avLst/>
          </a:prstGeom>
          <a:noFill/>
        </p:spPr>
        <p:txBody>
          <a:bodyPr wrap="square" lIns="121920" tIns="60960" rIns="121920" bIns="60960" rtlCol="0" anchor="t">
            <a:spAutoFit/>
          </a:bodyPr>
          <a:lstStyle/>
          <a:p>
            <a:pPr defTabSz="609585" eaLnBrk="0" fontAlgn="base" hangingPunct="0">
              <a:spcBef>
                <a:spcPct val="0"/>
              </a:spcBef>
              <a:spcAft>
                <a:spcPct val="0"/>
              </a:spcAft>
              <a:defRPr/>
            </a:pPr>
            <a:r>
              <a:rPr lang="en-US" sz="1200" dirty="0">
                <a:solidFill>
                  <a:srgbClr val="000000"/>
                </a:solidFill>
                <a:cs typeface="Arial"/>
              </a:rPr>
              <a:t>To remove the reference to the European Union (EU) Directive</a:t>
            </a:r>
          </a:p>
          <a:p>
            <a:pPr defTabSz="609585" eaLnBrk="0" fontAlgn="base" hangingPunct="0">
              <a:spcBef>
                <a:spcPct val="0"/>
              </a:spcBef>
              <a:spcAft>
                <a:spcPct val="0"/>
              </a:spcAft>
              <a:defRPr/>
            </a:pPr>
            <a:r>
              <a:rPr lang="en-US" sz="1200" b="1" dirty="0">
                <a:solidFill>
                  <a:srgbClr val="495AD4"/>
                </a:solidFill>
                <a:cs typeface="Arial"/>
              </a:rPr>
              <a:t>Co-production</a:t>
            </a:r>
            <a:r>
              <a:rPr lang="en-US" sz="1200" dirty="0">
                <a:solidFill>
                  <a:srgbClr val="495AD4"/>
                </a:solidFill>
                <a:cs typeface="Arial"/>
              </a:rPr>
              <a:t> </a:t>
            </a:r>
            <a:r>
              <a:rPr lang="en-US" sz="1200" dirty="0">
                <a:solidFill>
                  <a:srgbClr val="000000"/>
                </a:solidFill>
                <a:cs typeface="Arial"/>
              </a:rPr>
              <a:t>of amendments or additions to standards in four key areas of </a:t>
            </a:r>
            <a:r>
              <a:rPr lang="en-US" sz="1200" b="1" dirty="0">
                <a:solidFill>
                  <a:srgbClr val="495AD4"/>
                </a:solidFill>
                <a:cs typeface="Arial"/>
              </a:rPr>
              <a:t>admissions; knowledge and skills; placements</a:t>
            </a:r>
            <a:r>
              <a:rPr lang="en-US" sz="1200" dirty="0">
                <a:solidFill>
                  <a:srgbClr val="000000"/>
                </a:solidFill>
                <a:cs typeface="Arial"/>
              </a:rPr>
              <a:t> (nursing and midwifery) and the use of </a:t>
            </a:r>
            <a:r>
              <a:rPr lang="en-US" sz="1200" b="1" dirty="0">
                <a:solidFill>
                  <a:srgbClr val="495AD4"/>
                </a:solidFill>
                <a:cs typeface="Arial"/>
              </a:rPr>
              <a:t>simulated practice learning</a:t>
            </a:r>
            <a:r>
              <a:rPr lang="en-US" sz="1200" dirty="0">
                <a:solidFill>
                  <a:srgbClr val="495AD4"/>
                </a:solidFill>
                <a:cs typeface="Arial"/>
              </a:rPr>
              <a:t> </a:t>
            </a:r>
            <a:r>
              <a:rPr lang="en-US" sz="1200" dirty="0">
                <a:solidFill>
                  <a:srgbClr val="000000"/>
                </a:solidFill>
                <a:cs typeface="Arial"/>
              </a:rPr>
              <a:t>(nursing only)</a:t>
            </a:r>
            <a:endParaRPr lang="en-GB" sz="1200" dirty="0">
              <a:solidFill>
                <a:srgbClr val="000000"/>
              </a:solidFill>
              <a:cs typeface="Arial"/>
            </a:endParaRPr>
          </a:p>
        </p:txBody>
      </p:sp>
      <p:sp>
        <p:nvSpPr>
          <p:cNvPr id="51" name="TextBox 50">
            <a:extLst>
              <a:ext uri="{FF2B5EF4-FFF2-40B4-BE49-F238E27FC236}">
                <a16:creationId xmlns:a16="http://schemas.microsoft.com/office/drawing/2014/main" id="{6DD9ABC1-A191-4E90-9794-C9D070A7C679}"/>
              </a:ext>
            </a:extLst>
          </p:cNvPr>
          <p:cNvSpPr txBox="1"/>
          <p:nvPr/>
        </p:nvSpPr>
        <p:spPr>
          <a:xfrm>
            <a:off x="4543661" y="3465481"/>
            <a:ext cx="2083188" cy="2677656"/>
          </a:xfrm>
          <a:prstGeom prst="rect">
            <a:avLst/>
          </a:prstGeom>
          <a:noFill/>
        </p:spPr>
        <p:txBody>
          <a:bodyPr wrap="square">
            <a:spAutoFit/>
          </a:bodyPr>
          <a:lstStyle/>
          <a:p>
            <a:pPr defTabSz="609585" eaLnBrk="0" fontAlgn="base" hangingPunct="0">
              <a:spcBef>
                <a:spcPct val="0"/>
              </a:spcBef>
              <a:spcAft>
                <a:spcPct val="0"/>
              </a:spcAft>
              <a:defRPr/>
            </a:pPr>
            <a:r>
              <a:rPr lang="en-US" sz="1200" dirty="0">
                <a:solidFill>
                  <a:srgbClr val="000000"/>
                </a:solidFill>
              </a:rPr>
              <a:t>Overall support for the proposed changes, with educators, younger respondents and student nurses more likely to agree.</a:t>
            </a:r>
          </a:p>
          <a:p>
            <a:pPr defTabSz="609585" eaLnBrk="0" fontAlgn="base" hangingPunct="0">
              <a:spcBef>
                <a:spcPct val="0"/>
              </a:spcBef>
              <a:spcAft>
                <a:spcPct val="0"/>
              </a:spcAft>
              <a:defRPr/>
            </a:pPr>
            <a:r>
              <a:rPr lang="en-US" sz="1200" dirty="0">
                <a:solidFill>
                  <a:srgbClr val="000000"/>
                </a:solidFill>
              </a:rPr>
              <a:t>Small word changes made for clarity in some of the standards proposed</a:t>
            </a:r>
          </a:p>
          <a:p>
            <a:pPr defTabSz="609585" eaLnBrk="0" fontAlgn="base" hangingPunct="0">
              <a:spcBef>
                <a:spcPct val="0"/>
              </a:spcBef>
              <a:spcAft>
                <a:spcPct val="0"/>
              </a:spcAft>
              <a:defRPr/>
            </a:pPr>
            <a:r>
              <a:rPr lang="en-US" sz="1200" dirty="0">
                <a:solidFill>
                  <a:srgbClr val="000000"/>
                </a:solidFill>
              </a:rPr>
              <a:t>Supporting information will be developed: </a:t>
            </a:r>
            <a:r>
              <a:rPr lang="en-US" sz="1200" b="1" dirty="0">
                <a:solidFill>
                  <a:srgbClr val="8917A6"/>
                </a:solidFill>
              </a:rPr>
              <a:t>appropriate safeguarding; experience of different maternity providers; simulation and practice learning </a:t>
            </a:r>
          </a:p>
        </p:txBody>
      </p:sp>
    </p:spTree>
    <p:extLst>
      <p:ext uri="{BB962C8B-B14F-4D97-AF65-F5344CB8AC3E}">
        <p14:creationId xmlns:p14="http://schemas.microsoft.com/office/powerpoint/2010/main" val="349876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ED8B72-4814-4323-9620-DB61F7B1C547}"/>
              </a:ext>
            </a:extLst>
          </p:cNvPr>
          <p:cNvSpPr>
            <a:spLocks noGrp="1"/>
          </p:cNvSpPr>
          <p:nvPr>
            <p:ph type="title"/>
          </p:nvPr>
        </p:nvSpPr>
        <p:spPr>
          <a:xfrm>
            <a:off x="589093" y="336987"/>
            <a:ext cx="7147700" cy="728334"/>
          </a:xfrm>
        </p:spPr>
        <p:txBody>
          <a:bodyPr/>
          <a:lstStyle/>
          <a:p>
            <a:r>
              <a:rPr lang="en-GB" dirty="0"/>
              <a:t>Assurance</a:t>
            </a:r>
          </a:p>
        </p:txBody>
      </p:sp>
      <p:sp>
        <p:nvSpPr>
          <p:cNvPr id="6" name="Text Placeholder 5">
            <a:extLst>
              <a:ext uri="{FF2B5EF4-FFF2-40B4-BE49-F238E27FC236}">
                <a16:creationId xmlns:a16="http://schemas.microsoft.com/office/drawing/2014/main" id="{AEEEC9D2-BE46-40B0-BC34-C6867C8DD52D}"/>
              </a:ext>
            </a:extLst>
          </p:cNvPr>
          <p:cNvSpPr>
            <a:spLocks noGrp="1"/>
          </p:cNvSpPr>
          <p:nvPr>
            <p:ph type="body" sz="quarter" idx="13"/>
          </p:nvPr>
        </p:nvSpPr>
        <p:spPr>
          <a:xfrm>
            <a:off x="659065" y="1473749"/>
            <a:ext cx="7060795" cy="4518651"/>
          </a:xfrm>
        </p:spPr>
        <p:txBody>
          <a:bodyPr/>
          <a:lstStyle/>
          <a:p>
            <a:pPr marL="285750" indent="-285750" eaLnBrk="1" hangingPunct="1">
              <a:buFont typeface="Arial" panose="020B0604020202020204" pitchFamily="34" charset="0"/>
              <a:buChar char="•"/>
              <a:defRPr/>
            </a:pPr>
            <a:r>
              <a:rPr lang="en-GB" altLang="en-US" sz="2000" dirty="0">
                <a:solidFill>
                  <a:srgbClr val="000000"/>
                </a:solidFill>
              </a:rPr>
              <a:t>The changes to the standards for pre-registration programmes have been guided by the evidence and stakeholder consensus from our pre-consultation engagement, consultation and user testing findings and post consultation assimilation</a:t>
            </a:r>
          </a:p>
          <a:p>
            <a:pPr marL="285750" indent="-285750" eaLnBrk="1" hangingPunct="1">
              <a:buFont typeface="Arial" panose="020B0604020202020204" pitchFamily="34" charset="0"/>
              <a:buChar char="•"/>
              <a:defRPr/>
            </a:pPr>
            <a:endParaRPr lang="en-GB" altLang="en-US" sz="2000" dirty="0">
              <a:solidFill>
                <a:srgbClr val="000000"/>
              </a:solidFill>
            </a:endParaRPr>
          </a:p>
          <a:p>
            <a:pPr marL="285750" indent="-285750" eaLnBrk="1" hangingPunct="1">
              <a:buFont typeface="Arial" panose="020B0604020202020204" pitchFamily="34" charset="0"/>
              <a:buChar char="•"/>
              <a:defRPr/>
            </a:pPr>
            <a:r>
              <a:rPr lang="en-GB" altLang="en-US" sz="2000" dirty="0">
                <a:solidFill>
                  <a:srgbClr val="000000"/>
                </a:solidFill>
              </a:rPr>
              <a:t>We have listened to thousands of people across the UK who have supported us throughout and have help to shape these proposed changes to our standards</a:t>
            </a:r>
          </a:p>
          <a:p>
            <a:pPr marL="285750" indent="-285750" eaLnBrk="1" hangingPunct="1">
              <a:buFont typeface="Arial" panose="020B0604020202020204" pitchFamily="34" charset="0"/>
              <a:buChar char="•"/>
              <a:defRPr/>
            </a:pPr>
            <a:endParaRPr lang="en-GB" altLang="en-US" sz="2000" dirty="0">
              <a:solidFill>
                <a:srgbClr val="000000"/>
              </a:solidFill>
            </a:endParaRPr>
          </a:p>
          <a:p>
            <a:pPr marL="285750" indent="-285750" eaLnBrk="1" hangingPunct="1">
              <a:buFont typeface="Arial" panose="020B0604020202020204" pitchFamily="34" charset="0"/>
              <a:buChar char="•"/>
              <a:defRPr/>
            </a:pPr>
            <a:r>
              <a:rPr lang="en-GB" altLang="en-US" sz="2000" dirty="0">
                <a:solidFill>
                  <a:srgbClr val="000000"/>
                </a:solidFill>
              </a:rPr>
              <a:t>Under Professor Jean White’s leadership, the Steering Group has challenged us and ensured that we have followed all processes in line with our governance</a:t>
            </a:r>
          </a:p>
          <a:p>
            <a:pPr marL="285750" indent="-285750" eaLnBrk="1" hangingPunct="1">
              <a:buFont typeface="Arial" panose="020B0604020202020204" pitchFamily="34" charset="0"/>
              <a:buChar char="•"/>
              <a:defRPr/>
            </a:pPr>
            <a:endParaRPr lang="en-GB" altLang="en-US" sz="2000" dirty="0">
              <a:solidFill>
                <a:srgbClr val="000000"/>
              </a:solidFill>
            </a:endParaRPr>
          </a:p>
          <a:p>
            <a:pPr marL="285750" indent="-285750" eaLnBrk="1" hangingPunct="1">
              <a:buFont typeface="Arial" panose="020B0604020202020204" pitchFamily="34" charset="0"/>
              <a:buChar char="•"/>
              <a:defRPr/>
            </a:pPr>
            <a:r>
              <a:rPr lang="en-GB" altLang="en-US" sz="2000" dirty="0">
                <a:solidFill>
                  <a:srgbClr val="000000"/>
                </a:solidFill>
              </a:rPr>
              <a:t>Council approved these changes 25 January 2023.</a:t>
            </a:r>
          </a:p>
          <a:p>
            <a:endParaRPr lang="en-GB" dirty="0"/>
          </a:p>
        </p:txBody>
      </p:sp>
    </p:spTree>
    <p:extLst>
      <p:ext uri="{BB962C8B-B14F-4D97-AF65-F5344CB8AC3E}">
        <p14:creationId xmlns:p14="http://schemas.microsoft.com/office/powerpoint/2010/main" val="6494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0F4AD-FF00-401F-9BCC-99CF4A2E2E8C}"/>
              </a:ext>
            </a:extLst>
          </p:cNvPr>
          <p:cNvSpPr>
            <a:spLocks noGrp="1"/>
          </p:cNvSpPr>
          <p:nvPr>
            <p:ph type="title"/>
          </p:nvPr>
        </p:nvSpPr>
        <p:spPr>
          <a:xfrm>
            <a:off x="589092" y="336986"/>
            <a:ext cx="9359579" cy="939723"/>
          </a:xfrm>
        </p:spPr>
        <p:txBody>
          <a:bodyPr/>
          <a:lstStyle/>
          <a:p>
            <a:r>
              <a:rPr lang="en-GB" sz="2800" dirty="0">
                <a:solidFill>
                  <a:srgbClr val="00749B"/>
                </a:solidFill>
              </a:rPr>
              <a:t>Summary of changes to the standards for </a:t>
            </a:r>
            <a:br>
              <a:rPr lang="en-GB" sz="2800" dirty="0">
                <a:solidFill>
                  <a:srgbClr val="00749B"/>
                </a:solidFill>
              </a:rPr>
            </a:br>
            <a:r>
              <a:rPr lang="en-GB" sz="2800" dirty="0">
                <a:solidFill>
                  <a:srgbClr val="00749B"/>
                </a:solidFill>
              </a:rPr>
              <a:t>pre-registration nursing programmes </a:t>
            </a:r>
            <a:br>
              <a:rPr lang="en-GB" sz="2800" dirty="0">
                <a:solidFill>
                  <a:srgbClr val="00749B"/>
                </a:solidFill>
              </a:rPr>
            </a:br>
            <a:br>
              <a:rPr lang="en-GB" sz="2800" dirty="0">
                <a:solidFill>
                  <a:srgbClr val="00749B"/>
                </a:solidFill>
              </a:rPr>
            </a:br>
            <a:endParaRPr lang="en-GB" sz="2800" b="0" dirty="0"/>
          </a:p>
        </p:txBody>
      </p:sp>
      <p:sp>
        <p:nvSpPr>
          <p:cNvPr id="3" name="Text Placeholder 2">
            <a:extLst>
              <a:ext uri="{FF2B5EF4-FFF2-40B4-BE49-F238E27FC236}">
                <a16:creationId xmlns:a16="http://schemas.microsoft.com/office/drawing/2014/main" id="{947E6E7C-4D47-4098-BBC9-10FCFF3DC9C8}"/>
              </a:ext>
            </a:extLst>
          </p:cNvPr>
          <p:cNvSpPr>
            <a:spLocks noGrp="1"/>
          </p:cNvSpPr>
          <p:nvPr>
            <p:ph type="body" sz="quarter" idx="13"/>
          </p:nvPr>
        </p:nvSpPr>
        <p:spPr>
          <a:xfrm>
            <a:off x="589092" y="1605893"/>
            <a:ext cx="11254975" cy="5005219"/>
          </a:xfrm>
        </p:spPr>
        <p:txBody>
          <a:bodyPr/>
          <a:lstStyle/>
          <a:p>
            <a:pPr>
              <a:spcBef>
                <a:spcPts val="200"/>
              </a:spcBef>
            </a:pPr>
            <a:r>
              <a:rPr lang="en-GB" sz="1800" dirty="0">
                <a:solidFill>
                  <a:srgbClr val="00749B"/>
                </a:solidFill>
                <a:latin typeface="Arial"/>
                <a:ea typeface="+mj-ea"/>
                <a:cs typeface="+mj-cs"/>
              </a:rPr>
              <a:t>W</a:t>
            </a:r>
            <a:r>
              <a:rPr kumimoji="0" lang="en-GB" sz="1800" i="0" u="none" strike="noStrike" kern="1200" cap="none" spc="0" normalizeH="0" baseline="0" noProof="0" dirty="0">
                <a:ln>
                  <a:noFill/>
                </a:ln>
                <a:solidFill>
                  <a:srgbClr val="00749B"/>
                </a:solidFill>
                <a:effectLst/>
                <a:uLnTx/>
                <a:uFillTx/>
                <a:latin typeface="Arial"/>
                <a:ea typeface="+mj-ea"/>
                <a:cs typeface="+mj-cs"/>
              </a:rPr>
              <a:t>e have:</a:t>
            </a:r>
            <a:endParaRPr lang="en-GB" sz="1800" dirty="0">
              <a:solidFill>
                <a:srgbClr val="00749B"/>
              </a:solidFill>
              <a:ea typeface="+mj-ea"/>
              <a:cs typeface="+mj-cs"/>
            </a:endParaRPr>
          </a:p>
          <a:p>
            <a:pPr marL="285750" indent="-285750">
              <a:spcBef>
                <a:spcPts val="200"/>
              </a:spcBef>
              <a:buFont typeface="Arial" panose="020B0604020202020204" pitchFamily="34" charset="0"/>
              <a:buChar char="•"/>
            </a:pPr>
            <a:r>
              <a:rPr kumimoji="0" lang="en-GB" sz="1800" i="0" u="none" strike="noStrike" kern="1200" cap="none" spc="0" normalizeH="0" baseline="0" noProof="0" dirty="0">
                <a:ln>
                  <a:noFill/>
                </a:ln>
                <a:solidFill>
                  <a:srgbClr val="00749B"/>
                </a:solidFill>
                <a:effectLst/>
                <a:uLnTx/>
                <a:uFillTx/>
                <a:ea typeface="+mj-ea"/>
                <a:cs typeface="+mj-cs"/>
              </a:rPr>
              <a:t>removed of all references to the EU Directive and Annexe 1 of the programme standards</a:t>
            </a:r>
            <a:endParaRPr kumimoji="0" lang="en-GB" sz="800" i="0" u="none" strike="noStrike" kern="1200" cap="none" spc="0" normalizeH="0" baseline="0" noProof="0" dirty="0">
              <a:ln>
                <a:noFill/>
              </a:ln>
              <a:solidFill>
                <a:srgbClr val="00749B"/>
              </a:solidFill>
              <a:effectLst/>
              <a:uLnTx/>
              <a:uFillTx/>
              <a:ea typeface="+mj-ea"/>
              <a:cs typeface="+mj-cs"/>
            </a:endParaRPr>
          </a:p>
          <a:p>
            <a:pPr>
              <a:spcBef>
                <a:spcPts val="200"/>
              </a:spcBef>
            </a:pPr>
            <a:r>
              <a:rPr kumimoji="0" lang="en-GB" sz="800" i="0" u="none" strike="noStrike" kern="1200" cap="none" spc="0" normalizeH="0" baseline="0" noProof="0" dirty="0">
                <a:ln>
                  <a:noFill/>
                </a:ln>
                <a:solidFill>
                  <a:srgbClr val="00749B"/>
                </a:solidFill>
                <a:effectLst/>
                <a:uLnTx/>
                <a:uFillTx/>
                <a:ea typeface="+mj-ea"/>
                <a:cs typeface="+mj-cs"/>
              </a:rPr>
              <a:t> </a:t>
            </a:r>
          </a:p>
          <a:p>
            <a:pPr marL="285750" indent="-285750">
              <a:spcBef>
                <a:spcPts val="200"/>
              </a:spcBef>
              <a:buFont typeface="Arial" panose="020B0604020202020204" pitchFamily="34" charset="0"/>
              <a:buChar char="•"/>
            </a:pPr>
            <a:r>
              <a:rPr kumimoji="0" lang="en-GB" sz="1800" i="0" u="none" strike="noStrike" kern="1200" cap="none" spc="0" normalizeH="0" baseline="0" noProof="0" dirty="0">
                <a:ln>
                  <a:noFill/>
                </a:ln>
                <a:solidFill>
                  <a:srgbClr val="00749B"/>
                </a:solidFill>
                <a:effectLst/>
                <a:uLnTx/>
                <a:uFillTx/>
                <a:ea typeface="+mj-ea"/>
                <a:cs typeface="+mj-cs"/>
              </a:rPr>
              <a:t>removed of the requirement of evidence for 12 years general </a:t>
            </a:r>
            <a:r>
              <a:rPr lang="en-GB" sz="1800" dirty="0">
                <a:solidFill>
                  <a:srgbClr val="00749B"/>
                </a:solidFill>
                <a:ea typeface="+mj-ea"/>
                <a:cs typeface="+mj-cs"/>
              </a:rPr>
              <a:t>education as part of the selection and admission for pre-registration nursing and midwifery programmes</a:t>
            </a:r>
            <a:endParaRPr kumimoji="0" lang="en-GB" sz="800" i="0" u="none" strike="noStrike" kern="1200" cap="none" spc="0" normalizeH="0" baseline="0" noProof="0" dirty="0">
              <a:ln>
                <a:noFill/>
              </a:ln>
              <a:solidFill>
                <a:srgbClr val="00749B"/>
              </a:solidFill>
              <a:effectLst/>
              <a:uLnTx/>
              <a:uFillTx/>
              <a:ea typeface="+mj-ea"/>
              <a:cs typeface="+mj-cs"/>
            </a:endParaRPr>
          </a:p>
          <a:p>
            <a:pPr marL="171450" indent="-171450">
              <a:spcBef>
                <a:spcPts val="200"/>
              </a:spcBef>
              <a:buFont typeface="Arial" panose="020B0604020202020204" pitchFamily="34" charset="0"/>
              <a:buChar char="•"/>
            </a:pPr>
            <a:endParaRPr kumimoji="0" lang="en-GB" sz="800" i="0" u="none" strike="noStrike" kern="1200" cap="none" spc="0" normalizeH="0" baseline="0" noProof="0" dirty="0">
              <a:ln>
                <a:noFill/>
              </a:ln>
              <a:solidFill>
                <a:srgbClr val="00749B"/>
              </a:solidFill>
              <a:effectLst/>
              <a:uLnTx/>
              <a:uFillTx/>
              <a:ea typeface="+mj-ea"/>
              <a:cs typeface="+mj-cs"/>
            </a:endParaRPr>
          </a:p>
          <a:p>
            <a:pPr marL="285750" indent="-285750">
              <a:spcBef>
                <a:spcPts val="200"/>
              </a:spcBef>
              <a:buFont typeface="Arial" panose="020B0604020202020204" pitchFamily="34" charset="0"/>
              <a:buChar char="•"/>
            </a:pPr>
            <a:r>
              <a:rPr lang="en-GB" sz="1800" dirty="0">
                <a:solidFill>
                  <a:srgbClr val="00749B"/>
                </a:solidFill>
                <a:ea typeface="+mj-ea"/>
                <a:cs typeface="+mj-cs"/>
              </a:rPr>
              <a:t>included a new standard on safeguarding for any potential student under the age of 18 in the education framework</a:t>
            </a:r>
            <a:endParaRPr lang="en-GB" sz="800" dirty="0">
              <a:solidFill>
                <a:srgbClr val="00749B"/>
              </a:solidFill>
              <a:ea typeface="+mj-ea"/>
              <a:cs typeface="+mj-cs"/>
            </a:endParaRPr>
          </a:p>
          <a:p>
            <a:pPr marL="171450" indent="-171450">
              <a:spcBef>
                <a:spcPts val="200"/>
              </a:spcBef>
              <a:buFont typeface="Arial" panose="020B0604020202020204" pitchFamily="34" charset="0"/>
              <a:buChar char="•"/>
            </a:pPr>
            <a:endParaRPr lang="en-GB" sz="800" dirty="0">
              <a:solidFill>
                <a:srgbClr val="00749B"/>
              </a:solidFill>
              <a:ea typeface="+mj-ea"/>
              <a:cs typeface="+mj-cs"/>
            </a:endParaRPr>
          </a:p>
          <a:p>
            <a:pPr marL="285750" indent="-285750">
              <a:spcBef>
                <a:spcPts val="200"/>
              </a:spcBef>
              <a:buFont typeface="Arial" panose="020B0604020202020204" pitchFamily="34" charset="0"/>
              <a:buChar char="•"/>
            </a:pPr>
            <a:r>
              <a:rPr lang="en-US" sz="1800" dirty="0">
                <a:solidFill>
                  <a:srgbClr val="00749B"/>
                </a:solidFill>
                <a:ea typeface="+mj-ea"/>
                <a:cs typeface="+mj-cs"/>
              </a:rPr>
              <a:t>reworded to retain the standards on required minimum </a:t>
            </a:r>
            <a:r>
              <a:rPr lang="en-US" sz="1800" dirty="0" err="1">
                <a:solidFill>
                  <a:srgbClr val="00749B"/>
                </a:solidFill>
                <a:ea typeface="+mj-ea"/>
                <a:cs typeface="+mj-cs"/>
              </a:rPr>
              <a:t>programme</a:t>
            </a:r>
            <a:r>
              <a:rPr lang="en-US" sz="1800" dirty="0">
                <a:solidFill>
                  <a:srgbClr val="00749B"/>
                </a:solidFill>
                <a:ea typeface="+mj-ea"/>
                <a:cs typeface="+mj-cs"/>
              </a:rPr>
              <a:t> length and hours</a:t>
            </a:r>
            <a:endParaRPr lang="en-US" sz="800" dirty="0">
              <a:solidFill>
                <a:srgbClr val="00749B"/>
              </a:solidFill>
              <a:ea typeface="+mj-ea"/>
              <a:cs typeface="+mj-cs"/>
            </a:endParaRPr>
          </a:p>
          <a:p>
            <a:pPr marL="171450" indent="-171450">
              <a:spcBef>
                <a:spcPts val="200"/>
              </a:spcBef>
              <a:buFont typeface="Arial" panose="020B0604020202020204" pitchFamily="34" charset="0"/>
              <a:buChar char="•"/>
            </a:pPr>
            <a:endParaRPr lang="en-US" sz="800" dirty="0">
              <a:solidFill>
                <a:srgbClr val="00749B"/>
              </a:solidFill>
              <a:ea typeface="+mj-ea"/>
              <a:cs typeface="+mj-cs"/>
            </a:endParaRPr>
          </a:p>
          <a:p>
            <a:pPr marL="285750" indent="-285750">
              <a:spcBef>
                <a:spcPts val="200"/>
              </a:spcBef>
              <a:buFont typeface="Arial" panose="020B0604020202020204" pitchFamily="34" charset="0"/>
              <a:buChar char="•"/>
            </a:pPr>
            <a:r>
              <a:rPr lang="en-US" sz="1800" dirty="0">
                <a:solidFill>
                  <a:srgbClr val="00749B"/>
                </a:solidFill>
                <a:ea typeface="+mj-ea"/>
                <a:cs typeface="+mj-cs"/>
              </a:rPr>
              <a:t>removed the EU reference regarding content, knowledge, skills and placement settings for pre-registration nursing, our standards of proficiency meet or exceed this detail. </a:t>
            </a:r>
            <a:endParaRPr lang="en-US" sz="800" dirty="0">
              <a:solidFill>
                <a:srgbClr val="00749B"/>
              </a:solidFill>
              <a:ea typeface="+mj-ea"/>
              <a:cs typeface="+mj-cs"/>
            </a:endParaRPr>
          </a:p>
          <a:p>
            <a:pPr marL="171450" indent="-171450">
              <a:spcBef>
                <a:spcPts val="200"/>
              </a:spcBef>
              <a:buFont typeface="Arial" panose="020B0604020202020204" pitchFamily="34" charset="0"/>
              <a:buChar char="•"/>
            </a:pPr>
            <a:endParaRPr lang="en-US" sz="800" dirty="0">
              <a:solidFill>
                <a:srgbClr val="00749B"/>
              </a:solidFill>
              <a:ea typeface="+mj-ea"/>
              <a:cs typeface="+mj-cs"/>
            </a:endParaRPr>
          </a:p>
          <a:p>
            <a:pPr marL="285750" indent="-285750">
              <a:spcBef>
                <a:spcPts val="200"/>
              </a:spcBef>
              <a:buFont typeface="Arial" panose="020B0604020202020204" pitchFamily="34" charset="0"/>
              <a:buChar char="•"/>
            </a:pPr>
            <a:r>
              <a:rPr kumimoji="0" lang="en-US" sz="1800" i="0" u="none" strike="noStrike" kern="1200" cap="none" spc="0" normalizeH="0" baseline="0" noProof="0" dirty="0">
                <a:ln>
                  <a:noFill/>
                </a:ln>
                <a:solidFill>
                  <a:srgbClr val="00749B"/>
                </a:solidFill>
                <a:effectLst/>
                <a:uLnTx/>
                <a:uFillTx/>
                <a:ea typeface="+mj-ea"/>
                <a:cs typeface="+mj-cs"/>
              </a:rPr>
              <a:t>enabled the increased use of simulation as part of the 2300 practice learning hours in pre-registered nursing </a:t>
            </a:r>
            <a:r>
              <a:rPr kumimoji="0" lang="en-US" sz="1800" i="0" u="none" strike="noStrike" kern="1200" cap="none" spc="0" normalizeH="0" baseline="0" noProof="0" dirty="0" err="1">
                <a:ln>
                  <a:noFill/>
                </a:ln>
                <a:solidFill>
                  <a:srgbClr val="00749B"/>
                </a:solidFill>
                <a:effectLst/>
                <a:uLnTx/>
                <a:uFillTx/>
                <a:ea typeface="+mj-ea"/>
                <a:cs typeface="+mj-cs"/>
              </a:rPr>
              <a:t>programmes</a:t>
            </a:r>
            <a:r>
              <a:rPr kumimoji="0" lang="en-US" sz="1800" i="0" u="none" strike="noStrike" kern="1200" cap="none" spc="0" normalizeH="0" baseline="0" noProof="0" dirty="0">
                <a:ln>
                  <a:noFill/>
                </a:ln>
                <a:solidFill>
                  <a:srgbClr val="00749B"/>
                </a:solidFill>
                <a:effectLst/>
                <a:uLnTx/>
                <a:uFillTx/>
                <a:ea typeface="+mj-ea"/>
                <a:cs typeface="+mj-cs"/>
              </a:rPr>
              <a:t> and new glossary definition for simulation for all standards</a:t>
            </a:r>
            <a:endParaRPr kumimoji="0" lang="en-US" sz="800" i="0" u="none" strike="noStrike" kern="1200" cap="none" spc="0" normalizeH="0" baseline="0" noProof="0" dirty="0">
              <a:ln>
                <a:noFill/>
              </a:ln>
              <a:solidFill>
                <a:srgbClr val="00749B"/>
              </a:solidFill>
              <a:effectLst/>
              <a:uLnTx/>
              <a:uFillTx/>
              <a:ea typeface="+mj-ea"/>
              <a:cs typeface="+mj-cs"/>
            </a:endParaRPr>
          </a:p>
          <a:p>
            <a:pPr marL="171450" indent="-171450">
              <a:spcBef>
                <a:spcPts val="200"/>
              </a:spcBef>
              <a:buFont typeface="Arial" panose="020B0604020202020204" pitchFamily="34" charset="0"/>
              <a:buChar char="•"/>
            </a:pPr>
            <a:endParaRPr kumimoji="0" lang="en-US" sz="800" i="0" u="none" strike="noStrike" kern="1200" cap="none" spc="0" normalizeH="0" baseline="0" noProof="0" dirty="0">
              <a:ln>
                <a:noFill/>
              </a:ln>
              <a:solidFill>
                <a:srgbClr val="00749B"/>
              </a:solidFill>
              <a:effectLst/>
              <a:uLnTx/>
              <a:uFillTx/>
              <a:ea typeface="+mj-ea"/>
              <a:cs typeface="+mj-cs"/>
            </a:endParaRPr>
          </a:p>
          <a:p>
            <a:pPr marL="285750" indent="-285750">
              <a:spcBef>
                <a:spcPts val="200"/>
              </a:spcBef>
              <a:buFont typeface="Arial" panose="020B0604020202020204" pitchFamily="34" charset="0"/>
              <a:buChar char="•"/>
            </a:pPr>
            <a:r>
              <a:rPr kumimoji="0" lang="en-US" sz="1800" i="0" u="none" strike="noStrike" kern="1200" cap="none" spc="0" normalizeH="0" baseline="0" noProof="0" dirty="0">
                <a:ln>
                  <a:noFill/>
                </a:ln>
                <a:solidFill>
                  <a:srgbClr val="00749B"/>
                </a:solidFill>
                <a:effectLst/>
                <a:uLnTx/>
                <a:uFillTx/>
                <a:ea typeface="+mj-ea"/>
                <a:cs typeface="+mj-cs"/>
              </a:rPr>
              <a:t>aligned other </a:t>
            </a:r>
            <a:r>
              <a:rPr kumimoji="0" lang="en-US" sz="1800" i="0" u="none" strike="noStrike" kern="1200" cap="none" spc="0" normalizeH="0" baseline="0" noProof="0" dirty="0" err="1">
                <a:ln>
                  <a:noFill/>
                </a:ln>
                <a:solidFill>
                  <a:srgbClr val="00749B"/>
                </a:solidFill>
                <a:effectLst/>
                <a:uLnTx/>
                <a:uFillTx/>
                <a:ea typeface="+mj-ea"/>
                <a:cs typeface="+mj-cs"/>
              </a:rPr>
              <a:t>programme</a:t>
            </a:r>
            <a:r>
              <a:rPr kumimoji="0" lang="en-US" sz="1800" i="0" u="none" strike="noStrike" kern="1200" cap="none" spc="0" normalizeH="0" baseline="0" noProof="0" dirty="0">
                <a:ln>
                  <a:noFill/>
                </a:ln>
                <a:solidFill>
                  <a:srgbClr val="00749B"/>
                </a:solidFill>
                <a:effectLst/>
                <a:uLnTx/>
                <a:uFillTx/>
                <a:ea typeface="+mj-ea"/>
                <a:cs typeface="+mj-cs"/>
              </a:rPr>
              <a:t> standards based on this review where required.</a:t>
            </a:r>
            <a:endParaRPr kumimoji="0" lang="en-GB" sz="1800" i="0" u="none" strike="noStrike" kern="1200" cap="none" spc="0" normalizeH="0" baseline="0" noProof="0" dirty="0">
              <a:ln>
                <a:noFill/>
              </a:ln>
              <a:solidFill>
                <a:srgbClr val="00749B"/>
              </a:solidFill>
              <a:effectLst/>
              <a:uLnTx/>
              <a:uFillTx/>
              <a:ea typeface="+mj-ea"/>
              <a:cs typeface="+mj-cs"/>
            </a:endParaRP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85772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0F4AD-FF00-401F-9BCC-99CF4A2E2E8C}"/>
              </a:ext>
            </a:extLst>
          </p:cNvPr>
          <p:cNvSpPr>
            <a:spLocks noGrp="1"/>
          </p:cNvSpPr>
          <p:nvPr>
            <p:ph type="title"/>
          </p:nvPr>
        </p:nvSpPr>
        <p:spPr>
          <a:xfrm>
            <a:off x="633579" y="2476870"/>
            <a:ext cx="7764696" cy="2429729"/>
          </a:xfrm>
        </p:spPr>
        <p:txBody>
          <a:bodyPr/>
          <a:lstStyle/>
          <a:p>
            <a:r>
              <a:rPr lang="en-GB" sz="3200" dirty="0"/>
              <a:t>All referen</a:t>
            </a:r>
            <a:r>
              <a:rPr lang="en-GB" sz="3200" dirty="0">
                <a:solidFill>
                  <a:srgbClr val="007396"/>
                </a:solidFill>
              </a:rPr>
              <a:t>ces</a:t>
            </a:r>
            <a:r>
              <a:rPr lang="en-GB" sz="3200" dirty="0"/>
              <a:t> to the EU Directive including the annexe in the standards for pre-registration nursing programme have been removed</a:t>
            </a:r>
            <a:br>
              <a:rPr lang="en-GB" sz="3200" dirty="0"/>
            </a:br>
            <a:br>
              <a:rPr lang="en-GB" sz="3200" dirty="0"/>
            </a:br>
            <a:endParaRPr lang="en-GB" sz="3200" dirty="0"/>
          </a:p>
        </p:txBody>
      </p:sp>
    </p:spTree>
    <p:extLst>
      <p:ext uri="{BB962C8B-B14F-4D97-AF65-F5344CB8AC3E}">
        <p14:creationId xmlns:p14="http://schemas.microsoft.com/office/powerpoint/2010/main" val="53731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a:extLst>
              <a:ext uri="{FF2B5EF4-FFF2-40B4-BE49-F238E27FC236}">
                <a16:creationId xmlns:a16="http://schemas.microsoft.com/office/drawing/2014/main" id="{05F7753A-3186-4CF2-830A-2DAC2A1654B0}"/>
              </a:ext>
            </a:extLst>
          </p:cNvPr>
          <p:cNvSpPr txBox="1">
            <a:spLocks/>
          </p:cNvSpPr>
          <p:nvPr/>
        </p:nvSpPr>
        <p:spPr bwMode="auto">
          <a:xfrm>
            <a:off x="10904538" y="6418263"/>
            <a:ext cx="511175" cy="17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r" defTabSz="606425" rtl="0" eaLnBrk="1" latinLnBrk="0" hangingPunct="1">
              <a:lnSpc>
                <a:spcPts val="800"/>
              </a:lnSpc>
              <a:defRPr sz="1000" b="1" kern="1200">
                <a:solidFill>
                  <a:schemeClr val="tx1"/>
                </a:solidFill>
                <a:latin typeface="Arial" panose="020B0604020202020204" pitchFamily="34" charset="0"/>
                <a:ea typeface="+mn-ea"/>
                <a:cs typeface="+mn-cs"/>
              </a:defRPr>
            </a:lvl1pPr>
            <a:lvl2pPr marL="989013" indent="-379413" algn="l" defTabSz="606425" rtl="0" eaLnBrk="1" latinLnBrk="0" hangingPunct="1">
              <a:defRPr sz="1800" kern="1200">
                <a:solidFill>
                  <a:schemeClr val="tx1"/>
                </a:solidFill>
                <a:latin typeface="Arial" panose="020B0604020202020204" pitchFamily="34" charset="0"/>
                <a:ea typeface="+mn-ea"/>
                <a:cs typeface="+mn-cs"/>
              </a:defRPr>
            </a:lvl2pPr>
            <a:lvl3pPr marL="1522413" indent="-303213" algn="l" defTabSz="606425" rtl="0" eaLnBrk="1" latinLnBrk="0" hangingPunct="1">
              <a:defRPr sz="1800" kern="1200">
                <a:solidFill>
                  <a:schemeClr val="tx1"/>
                </a:solidFill>
                <a:latin typeface="Arial" panose="020B0604020202020204" pitchFamily="34" charset="0"/>
                <a:ea typeface="+mn-ea"/>
                <a:cs typeface="+mn-cs"/>
              </a:defRPr>
            </a:lvl3pPr>
            <a:lvl4pPr marL="2132013" indent="-303213" algn="l" defTabSz="606425" rtl="0" eaLnBrk="1" latinLnBrk="0" hangingPunct="1">
              <a:defRPr sz="1800" kern="1200">
                <a:solidFill>
                  <a:schemeClr val="tx1"/>
                </a:solidFill>
                <a:latin typeface="Arial" panose="020B0604020202020204" pitchFamily="34" charset="0"/>
                <a:ea typeface="+mn-ea"/>
                <a:cs typeface="+mn-cs"/>
              </a:defRPr>
            </a:lvl4pPr>
            <a:lvl5pPr marL="2741613" indent="-303213" algn="l" defTabSz="606425" rtl="0" eaLnBrk="1" latinLnBrk="0" hangingPunct="1">
              <a:defRPr sz="1800" kern="1200">
                <a:solidFill>
                  <a:schemeClr val="tx1"/>
                </a:solidFill>
                <a:latin typeface="Arial" panose="020B0604020202020204" pitchFamily="34" charset="0"/>
                <a:ea typeface="+mn-ea"/>
                <a:cs typeface="+mn-cs"/>
              </a:defRPr>
            </a:lvl5pPr>
            <a:lvl6pPr marL="31988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6560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41132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5704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marL="0" marR="0" lvl="0" indent="0" algn="r" defTabSz="606425" rtl="0" eaLnBrk="1" fontAlgn="base" latinLnBrk="0" hangingPunct="1">
              <a:lnSpc>
                <a:spcPts val="800"/>
              </a:lnSpc>
              <a:spcBef>
                <a:spcPct val="0"/>
              </a:spcBef>
              <a:spcAft>
                <a:spcPct val="0"/>
              </a:spcAft>
              <a:buClrTx/>
              <a:buSzTx/>
              <a:buFontTx/>
              <a:buNone/>
              <a:tabLst/>
              <a:defRPr/>
            </a:pPr>
            <a:fld id="{F86EA704-5F76-4CFE-B43D-4974B315D4EA}" type="slidenum">
              <a:rPr kumimoji="0" lang="en-US" altLang="en-US"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606425" rtl="0" eaLnBrk="1" fontAlgn="base" latinLnBrk="0" hangingPunct="1">
                <a:lnSpc>
                  <a:spcPts val="800"/>
                </a:lnSpc>
                <a:spcBef>
                  <a:spcPct val="0"/>
                </a:spcBef>
                <a:spcAft>
                  <a:spcPct val="0"/>
                </a:spcAft>
                <a:buClrTx/>
                <a:buSzTx/>
                <a:buFontTx/>
                <a:buNone/>
                <a:tabLst/>
                <a:defRPr/>
              </a:pPr>
              <a:t>8</a:t>
            </a:fld>
            <a:endParaRPr kumimoji="0" lang="en-US" altLang="en-US" sz="100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aphicFrame>
        <p:nvGraphicFramePr>
          <p:cNvPr id="10" name="Table 9">
            <a:extLst>
              <a:ext uri="{FF2B5EF4-FFF2-40B4-BE49-F238E27FC236}">
                <a16:creationId xmlns:a16="http://schemas.microsoft.com/office/drawing/2014/main" id="{22EFCFBB-C126-43F7-AA1E-63F26836956C}"/>
              </a:ext>
            </a:extLst>
          </p:cNvPr>
          <p:cNvGraphicFramePr>
            <a:graphicFrameLocks noGrp="1"/>
          </p:cNvGraphicFramePr>
          <p:nvPr>
            <p:extLst>
              <p:ext uri="{D42A27DB-BD31-4B8C-83A1-F6EECF244321}">
                <p14:modId xmlns:p14="http://schemas.microsoft.com/office/powerpoint/2010/main" val="2161575717"/>
              </p:ext>
            </p:extLst>
          </p:nvPr>
        </p:nvGraphicFramePr>
        <p:xfrm>
          <a:off x="272372" y="1727200"/>
          <a:ext cx="11606361" cy="4318001"/>
        </p:xfrm>
        <a:graphic>
          <a:graphicData uri="http://schemas.openxmlformats.org/drawingml/2006/table">
            <a:tbl>
              <a:tblPr/>
              <a:tblGrid>
                <a:gridCol w="1734229">
                  <a:extLst>
                    <a:ext uri="{9D8B030D-6E8A-4147-A177-3AD203B41FA5}">
                      <a16:colId xmlns:a16="http://schemas.microsoft.com/office/drawing/2014/main" val="20001"/>
                    </a:ext>
                  </a:extLst>
                </a:gridCol>
                <a:gridCol w="4698999">
                  <a:extLst>
                    <a:ext uri="{9D8B030D-6E8A-4147-A177-3AD203B41FA5}">
                      <a16:colId xmlns:a16="http://schemas.microsoft.com/office/drawing/2014/main" val="20002"/>
                    </a:ext>
                  </a:extLst>
                </a:gridCol>
                <a:gridCol w="5173133">
                  <a:extLst>
                    <a:ext uri="{9D8B030D-6E8A-4147-A177-3AD203B41FA5}">
                      <a16:colId xmlns:a16="http://schemas.microsoft.com/office/drawing/2014/main" val="20003"/>
                    </a:ext>
                  </a:extLst>
                </a:gridCol>
              </a:tblGrid>
              <a:tr h="363475">
                <a:tc>
                  <a:txBody>
                    <a:bodyPr/>
                    <a:lstStyle>
                      <a:lvl1pPr marL="0" algn="l" defTabSz="609585"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9585"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9585"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bg1"/>
                          </a:solidFill>
                          <a:effectLst/>
                          <a:latin typeface="Arial"/>
                          <a:cs typeface="Arial"/>
                        </a:rPr>
                        <a:t>Standards</a:t>
                      </a:r>
                    </a:p>
                  </a:txBody>
                  <a:tcPr marL="72015" marR="72015" marT="71984" marB="71984"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defRPr sz="2400" kern="1200">
                          <a:solidFill>
                            <a:schemeClr val="tx1"/>
                          </a:solidFill>
                          <a:latin typeface="Calibri"/>
                        </a:defRPr>
                      </a:lvl1pPr>
                      <a:lvl2pPr marL="609585" algn="l" defTabSz="609585" rtl="0" eaLnBrk="1" latinLnBrk="0" hangingPunct="1">
                        <a:defRPr sz="2400" kern="1200">
                          <a:solidFill>
                            <a:schemeClr val="tx1"/>
                          </a:solidFill>
                          <a:latin typeface="Calibri"/>
                        </a:defRPr>
                      </a:lvl2pPr>
                      <a:lvl3pPr marL="1219170" algn="l" defTabSz="609585" rtl="0" eaLnBrk="1" latinLnBrk="0" hangingPunct="1">
                        <a:defRPr sz="2400" kern="1200">
                          <a:solidFill>
                            <a:schemeClr val="tx1"/>
                          </a:solidFill>
                          <a:latin typeface="Calibri"/>
                        </a:defRPr>
                      </a:lvl3pPr>
                      <a:lvl4pPr marL="1828754" algn="l" defTabSz="609585" rtl="0" eaLnBrk="1" latinLnBrk="0" hangingPunct="1">
                        <a:defRPr sz="2400" kern="1200">
                          <a:solidFill>
                            <a:schemeClr val="tx1"/>
                          </a:solidFill>
                          <a:latin typeface="Calibri"/>
                        </a:defRPr>
                      </a:lvl4pPr>
                      <a:lvl5pPr marL="2438339" algn="l" defTabSz="609585" rtl="0" eaLnBrk="1" latinLnBrk="0" hangingPunct="1">
                        <a:defRPr sz="2400" kern="1200">
                          <a:solidFill>
                            <a:schemeClr val="tx1"/>
                          </a:solidFill>
                          <a:latin typeface="Calibri"/>
                        </a:defRPr>
                      </a:lvl5pPr>
                      <a:lvl6pPr marL="3047924" algn="l" defTabSz="609585" rtl="0" eaLnBrk="1" latinLnBrk="0" hangingPunct="1">
                        <a:defRPr sz="2400" kern="1200">
                          <a:solidFill>
                            <a:schemeClr val="tx1"/>
                          </a:solidFill>
                          <a:latin typeface="Calibri"/>
                        </a:defRPr>
                      </a:lvl6pPr>
                      <a:lvl7pPr marL="3657509" algn="l" defTabSz="609585" rtl="0" eaLnBrk="1" latinLnBrk="0" hangingPunct="1">
                        <a:defRPr sz="2400" kern="1200">
                          <a:solidFill>
                            <a:schemeClr val="tx1"/>
                          </a:solidFill>
                          <a:latin typeface="Calibri"/>
                        </a:defRPr>
                      </a:lvl7pPr>
                      <a:lvl8pPr marL="4267093" algn="l" defTabSz="609585" rtl="0" eaLnBrk="1" latinLnBrk="0" hangingPunct="1">
                        <a:defRPr sz="2400" kern="1200">
                          <a:solidFill>
                            <a:schemeClr val="tx1"/>
                          </a:solidFill>
                          <a:latin typeface="Calibri"/>
                        </a:defRPr>
                      </a:lvl8pPr>
                      <a:lvl9pPr marL="4876678" algn="l" defTabSz="609585" rtl="0" eaLnBrk="1" latinLnBrk="0" hangingPunct="1">
                        <a:defRPr sz="2400" kern="1200">
                          <a:solidFill>
                            <a:schemeClr val="tx1"/>
                          </a:solidFill>
                          <a:latin typeface="Calibri"/>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Current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spcBef>
                          <a:spcPct val="20000"/>
                        </a:spcBef>
                        <a:buFont typeface="Arial" panose="020B0604020202020204" pitchFamily="34" charset="0"/>
                        <a:defRPr sz="2800" kern="1200">
                          <a:solidFill>
                            <a:schemeClr val="tx1"/>
                          </a:solidFill>
                          <a:latin typeface="Calibri" panose="020F0502020204030204" pitchFamily="34" charset="0"/>
                        </a:defRPr>
                      </a:lvl1pPr>
                      <a:lvl2pPr marL="742950" indent="-28575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2pPr>
                      <a:lvl3pPr marL="1143000" indent="-228600" algn="l" defTabSz="609585" rtl="0" eaLnBrk="1" latinLnBrk="0" hangingPunct="1">
                        <a:spcBef>
                          <a:spcPct val="20000"/>
                        </a:spcBef>
                        <a:buFont typeface="Arial" panose="020B0604020202020204" pitchFamily="34" charset="0"/>
                        <a:defRPr sz="2000" kern="1200">
                          <a:solidFill>
                            <a:schemeClr val="tx1"/>
                          </a:solidFill>
                          <a:latin typeface="Calibri" panose="020F0502020204030204" pitchFamily="34" charset="0"/>
                        </a:defRPr>
                      </a:lvl3pPr>
                      <a:lvl4pPr marL="16002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4pPr>
                      <a:lvl5pPr marL="20574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5pPr>
                      <a:lvl6pPr marL="25146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6pPr>
                      <a:lvl7pPr marL="29718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7pPr>
                      <a:lvl8pPr marL="34290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8pPr>
                      <a:lvl9pPr marL="38862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Deleted, amended or new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38329">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3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programme</a:t>
                      </a:r>
                      <a:endParaRPr kumimoji="0" lang="en-GB" altLang="en-US" sz="13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None/>
                      </a:pPr>
                      <a:r>
                        <a:rPr lang="en-US" altLang="en-US" sz="1300" b="0" i="0" u="none" strike="noStrike" cap="none" normalizeH="0" baseline="0" dirty="0">
                          <a:ln>
                            <a:noFill/>
                          </a:ln>
                          <a:solidFill>
                            <a:schemeClr val="accent1"/>
                          </a:solidFill>
                          <a:effectLst/>
                          <a:latin typeface="Arial"/>
                          <a:cs typeface="Arial"/>
                        </a:rPr>
                        <a:t>1.8 ensure that all those enrolled on pre-registration nursing </a:t>
                      </a:r>
                      <a:r>
                        <a:rPr lang="en-US" altLang="en-US" sz="1300" b="0" i="0" u="none" strike="noStrike" cap="none" normalizeH="0" baseline="0" dirty="0" err="1">
                          <a:ln>
                            <a:noFill/>
                          </a:ln>
                          <a:solidFill>
                            <a:schemeClr val="accent1"/>
                          </a:solidFill>
                          <a:effectLst/>
                          <a:latin typeface="Arial"/>
                          <a:cs typeface="Arial"/>
                        </a:rPr>
                        <a:t>programmes</a:t>
                      </a:r>
                      <a:r>
                        <a:rPr lang="en-US" altLang="en-US" sz="1300" b="0" i="0" u="none" strike="noStrike" cap="none" normalizeH="0" baseline="0" dirty="0">
                          <a:ln>
                            <a:noFill/>
                          </a:ln>
                          <a:solidFill>
                            <a:schemeClr val="accent1"/>
                          </a:solidFill>
                          <a:effectLst/>
                          <a:latin typeface="Arial"/>
                          <a:cs typeface="Arial"/>
                        </a:rPr>
                        <a:t> are compliant with Article 31(1) of Directive 2005/36/EC regarding general education length as outlined in </a:t>
                      </a:r>
                      <a:r>
                        <a:rPr lang="en-US" altLang="en-US" sz="1300" b="0" i="0" u="none" strike="noStrike" cap="none" normalizeH="0" baseline="0" dirty="0" err="1">
                          <a:ln>
                            <a:noFill/>
                          </a:ln>
                          <a:solidFill>
                            <a:schemeClr val="accent1"/>
                          </a:solidFill>
                          <a:effectLst/>
                          <a:latin typeface="Arial"/>
                          <a:cs typeface="Arial"/>
                        </a:rPr>
                        <a:t>Annexe</a:t>
                      </a:r>
                      <a:r>
                        <a:rPr lang="en-US" altLang="en-US" sz="1300" b="0" i="0" u="none" strike="noStrike" cap="none" normalizeH="0" baseline="0" dirty="0">
                          <a:ln>
                            <a:noFill/>
                          </a:ln>
                          <a:solidFill>
                            <a:schemeClr val="accent1"/>
                          </a:solidFill>
                          <a:effectLst/>
                          <a:latin typeface="Arial"/>
                          <a:cs typeface="Arial"/>
                        </a:rPr>
                        <a:t> 1 of this document.</a:t>
                      </a:r>
                      <a:endParaRPr lang="en-GB" altLang="en-US" sz="1300" b="0" i="0" u="none" strike="noStrike" cap="none" normalizeH="0" baseline="0" dirty="0">
                        <a:ln>
                          <a:noFill/>
                        </a:ln>
                        <a:solidFill>
                          <a:schemeClr val="accent1"/>
                        </a:solidFill>
                        <a:effectLst/>
                        <a:latin typeface="Arial"/>
                        <a:cs typeface="Arial"/>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300" b="0" i="0" u="none" strike="noStrike" cap="none" normalizeH="0" baseline="0" noProof="0" dirty="0">
                          <a:ln>
                            <a:noFill/>
                          </a:ln>
                          <a:solidFill>
                            <a:srgbClr val="42B0BC"/>
                          </a:solidFill>
                          <a:effectLst/>
                          <a:latin typeface="Arial"/>
                        </a:rPr>
                        <a:t>DELETED</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300" b="0" i="0" u="none" strike="noStrike" cap="none" normalizeH="0" baseline="0" noProof="0" dirty="0">
                          <a:ln>
                            <a:noFill/>
                          </a:ln>
                          <a:solidFill>
                            <a:srgbClr val="42B0BC"/>
                          </a:solidFill>
                          <a:effectLst/>
                          <a:latin typeface="Arial"/>
                        </a:rPr>
                        <a:t>Removes the reference in the Directive to evidence 10/12 years general education</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97602243"/>
                  </a:ext>
                </a:extLst>
              </a:tr>
              <a:tr h="938329">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3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Programme</a:t>
                      </a:r>
                      <a:endParaRPr kumimoji="0" lang="en-GB" altLang="en-US" sz="13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None/>
                      </a:pPr>
                      <a:r>
                        <a:rPr lang="en-US" altLang="en-US" sz="1300" b="0" i="0" u="none" strike="noStrike" cap="none" normalizeH="0" baseline="0" dirty="0">
                          <a:ln>
                            <a:noFill/>
                          </a:ln>
                          <a:solidFill>
                            <a:schemeClr val="accent1"/>
                          </a:solidFill>
                          <a:effectLst/>
                          <a:latin typeface="Arial"/>
                          <a:cs typeface="Arial"/>
                        </a:rPr>
                        <a:t>1.1.1 are suitable for their intended field of nursing practice: adult, mental health, learning disabilities and children’s nursing</a:t>
                      </a:r>
                      <a:endParaRPr lang="en-GB" altLang="en-US" sz="1300" b="0" i="0" u="none" strike="noStrike" cap="none" normalizeH="0" baseline="0" dirty="0">
                        <a:ln>
                          <a:noFill/>
                        </a:ln>
                        <a:solidFill>
                          <a:schemeClr val="accent1"/>
                        </a:solidFill>
                        <a:effectLst/>
                        <a:latin typeface="Arial"/>
                        <a:cs typeface="Arial"/>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GB" sz="1300" b="0" i="0" u="none" strike="noStrike" cap="none" normalizeH="0" baseline="0" noProof="0" dirty="0">
                          <a:ln>
                            <a:noFill/>
                          </a:ln>
                          <a:solidFill>
                            <a:srgbClr val="42B0BC"/>
                          </a:solidFill>
                          <a:effectLst/>
                          <a:latin typeface="Arial"/>
                        </a:rPr>
                        <a:t>AMENDED</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300" b="0" i="0" u="none" strike="noStrike" cap="none" normalizeH="0" baseline="0" noProof="0" dirty="0">
                          <a:ln>
                            <a:noFill/>
                          </a:ln>
                          <a:solidFill>
                            <a:srgbClr val="42B0BC"/>
                          </a:solidFill>
                          <a:effectLst/>
                          <a:latin typeface="Arial"/>
                        </a:rPr>
                        <a:t>1.1.1 meet the entry criteria for the </a:t>
                      </a:r>
                      <a:r>
                        <a:rPr lang="en-US" sz="1300" b="0" i="0" u="none" strike="noStrike" cap="none" normalizeH="0" baseline="0" noProof="0" dirty="0" err="1">
                          <a:ln>
                            <a:noFill/>
                          </a:ln>
                          <a:solidFill>
                            <a:srgbClr val="42B0BC"/>
                          </a:solidFill>
                          <a:effectLst/>
                          <a:latin typeface="Arial"/>
                        </a:rPr>
                        <a:t>programme</a:t>
                      </a:r>
                      <a:r>
                        <a:rPr lang="en-US" sz="1300" b="0" i="0" u="none" strike="noStrike" cap="none" normalizeH="0" baseline="0" noProof="0" dirty="0">
                          <a:ln>
                            <a:noFill/>
                          </a:ln>
                          <a:solidFill>
                            <a:srgbClr val="42B0BC"/>
                          </a:solidFill>
                          <a:effectLst/>
                          <a:latin typeface="Arial"/>
                        </a:rPr>
                        <a:t> as set out by the AEI and are suitable for their intended field of nursing practice: adult, mental health, learning disabilities and children’s nursing</a:t>
                      </a: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3256030676"/>
                  </a:ext>
                </a:extLst>
              </a:tr>
              <a:tr h="1132332">
                <a:tc>
                  <a:txBody>
                    <a:bodyPr/>
                    <a:lstStyle>
                      <a:lvl1pPr marL="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tab pos="457200" algn="l"/>
                        </a:tabLst>
                      </a:pP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Part 1: Standards framework for nursing and midwifery education</a:t>
                      </a: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57150" cap="flat" cmpd="sng" algn="ctr">
                      <a:solidFill>
                        <a:srgbClr val="00749B"/>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en-US" sz="1300" b="0" i="0" u="none" strike="noStrike" cap="none" normalizeH="0" baseline="0" dirty="0">
                          <a:ln>
                            <a:noFill/>
                          </a:ln>
                          <a:solidFill>
                            <a:schemeClr val="accent1"/>
                          </a:solidFill>
                          <a:effectLst/>
                          <a:latin typeface="Arial"/>
                          <a:ea typeface="Calibri" panose="020F0502020204030204" pitchFamily="34" charset="0"/>
                          <a:cs typeface="Arial"/>
                        </a:rPr>
                        <a:t>None, new standard required and applies to all </a:t>
                      </a:r>
                      <a:r>
                        <a:rPr kumimoji="0" lang="en-US" altLang="en-US" sz="1300" b="0" i="0" u="none" strike="noStrike" cap="none" normalizeH="0" baseline="0" dirty="0" err="1">
                          <a:ln>
                            <a:noFill/>
                          </a:ln>
                          <a:solidFill>
                            <a:schemeClr val="accent1"/>
                          </a:solidFill>
                          <a:effectLst/>
                          <a:latin typeface="Arial"/>
                          <a:ea typeface="Calibri" panose="020F0502020204030204" pitchFamily="34" charset="0"/>
                          <a:cs typeface="Arial"/>
                        </a:rPr>
                        <a:t>programmes</a:t>
                      </a:r>
                      <a:endParaRPr kumimoji="0" lang="en-US" altLang="en-US" sz="1300" b="0" i="0" u="none" strike="noStrike" cap="none" normalizeH="0" baseline="0" dirty="0">
                        <a:ln>
                          <a:noFill/>
                        </a:ln>
                        <a:solidFill>
                          <a:schemeClr val="accent1"/>
                        </a:solidFill>
                        <a:effectLst/>
                        <a:latin typeface="Arial"/>
                        <a:ea typeface="Calibri" panose="020F0502020204030204" pitchFamily="34" charset="0"/>
                        <a:cs typeface="Arial"/>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57150" cap="flat" cmpd="sng" algn="ctr">
                      <a:solidFill>
                        <a:srgbClr val="00749B"/>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608013"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8013"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8013"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cap="none" normalizeH="0" baseline="0" dirty="0">
                          <a:ln>
                            <a:noFill/>
                          </a:ln>
                          <a:solidFill>
                            <a:srgbClr val="42B0BC"/>
                          </a:solidFill>
                          <a:effectLst/>
                          <a:latin typeface="Arial"/>
                          <a:ea typeface="Calibri" panose="020F0502020204030204" pitchFamily="34" charset="0"/>
                          <a:cs typeface="Arial"/>
                        </a:rPr>
                        <a:t>NEW</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cap="none" spc="-20" normalizeH="0" baseline="0" dirty="0">
                          <a:ln>
                            <a:noFill/>
                          </a:ln>
                          <a:solidFill>
                            <a:srgbClr val="42B0BC"/>
                          </a:solidFill>
                          <a:effectLst/>
                          <a:latin typeface="Arial"/>
                          <a:ea typeface="Calibri" panose="020F0502020204030204" pitchFamily="34" charset="0"/>
                          <a:cs typeface="Arial"/>
                        </a:rPr>
                        <a:t>2.8 ensure that for students below the age of 18 on admission </a:t>
                      </a:r>
                      <a:r>
                        <a:rPr kumimoji="0" lang="en-US" altLang="en-US" sz="1300" b="0" i="0" u="none" strike="noStrike" cap="none" normalizeH="0" baseline="0" dirty="0">
                          <a:ln>
                            <a:noFill/>
                          </a:ln>
                          <a:solidFill>
                            <a:srgbClr val="42B0BC"/>
                          </a:solidFill>
                          <a:effectLst/>
                          <a:latin typeface="Arial"/>
                          <a:ea typeface="Calibri" panose="020F0502020204030204" pitchFamily="34" charset="0"/>
                          <a:cs typeface="Arial"/>
                        </a:rPr>
                        <a:t>to their intended </a:t>
                      </a:r>
                      <a:r>
                        <a:rPr kumimoji="0" lang="en-US" altLang="en-US" sz="1300" b="0" i="0" u="none" strike="noStrike" cap="none" normalizeH="0" baseline="0" dirty="0" err="1">
                          <a:ln>
                            <a:noFill/>
                          </a:ln>
                          <a:solidFill>
                            <a:srgbClr val="42B0BC"/>
                          </a:solidFill>
                          <a:effectLst/>
                          <a:latin typeface="Arial"/>
                          <a:ea typeface="Calibri" panose="020F0502020204030204" pitchFamily="34" charset="0"/>
                          <a:cs typeface="Arial"/>
                        </a:rPr>
                        <a:t>programme</a:t>
                      </a:r>
                      <a:r>
                        <a:rPr kumimoji="0" lang="en-US" altLang="en-US" sz="1300" b="0" i="0" u="none" strike="noStrike" cap="none" normalizeH="0" baseline="0" dirty="0">
                          <a:ln>
                            <a:noFill/>
                          </a:ln>
                          <a:solidFill>
                            <a:srgbClr val="42B0BC"/>
                          </a:solidFill>
                          <a:effectLst/>
                          <a:latin typeface="Arial"/>
                          <a:ea typeface="Calibri" panose="020F0502020204030204" pitchFamily="34" charset="0"/>
                          <a:cs typeface="Arial"/>
                        </a:rPr>
                        <a:t>, appropriate safeguarding measures and any necessary </a:t>
                      </a:r>
                      <a:r>
                        <a:rPr kumimoji="0" lang="en-US" altLang="en-US" sz="1300" b="0" i="0" u="none" strike="noStrike" cap="none" normalizeH="0" baseline="0" dirty="0" err="1">
                          <a:ln>
                            <a:noFill/>
                          </a:ln>
                          <a:solidFill>
                            <a:srgbClr val="42B0BC"/>
                          </a:solidFill>
                          <a:effectLst/>
                          <a:latin typeface="Arial"/>
                          <a:ea typeface="Calibri" panose="020F0502020204030204" pitchFamily="34" charset="0"/>
                          <a:cs typeface="Arial"/>
                        </a:rPr>
                        <a:t>programme</a:t>
                      </a:r>
                      <a:r>
                        <a:rPr kumimoji="0" lang="en-US" altLang="en-US" sz="1300" b="0" i="0" u="none" strike="noStrike" cap="none" normalizeH="0" baseline="0" dirty="0">
                          <a:ln>
                            <a:noFill/>
                          </a:ln>
                          <a:solidFill>
                            <a:srgbClr val="42B0BC"/>
                          </a:solidFill>
                          <a:effectLst/>
                          <a:latin typeface="Arial"/>
                          <a:ea typeface="Calibri" panose="020F0502020204030204" pitchFamily="34" charset="0"/>
                          <a:cs typeface="Arial"/>
                        </a:rPr>
                        <a:t> adjustments are in place to support them and people in their care</a:t>
                      </a:r>
                      <a:endParaRPr lang="en-GB" altLang="en-US" sz="1300" b="0" i="0" u="none" strike="noStrike" cap="none" normalizeH="0" baseline="0" dirty="0">
                        <a:ln>
                          <a:noFill/>
                        </a:ln>
                        <a:solidFill>
                          <a:srgbClr val="42B0BC"/>
                        </a:solidFill>
                        <a:effectLst/>
                        <a:latin typeface="Arial"/>
                        <a:ea typeface="Calibri" panose="020F0502020204030204" pitchFamily="34" charset="0"/>
                        <a:cs typeface="Arial"/>
                      </a:endParaRP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57150" cap="flat" cmpd="sng" algn="ctr">
                      <a:solidFill>
                        <a:srgbClr val="00749B"/>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3681575338"/>
                  </a:ext>
                </a:extLst>
              </a:tr>
              <a:tr h="945536">
                <a:tc>
                  <a:txBody>
                    <a:body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3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300" b="0" i="0" u="none" strike="noStrike" cap="none" normalizeH="0" baseline="0" dirty="0">
                          <a:ln>
                            <a:noFill/>
                          </a:ln>
                          <a:solidFill>
                            <a:schemeClr val="accent1"/>
                          </a:solidFill>
                          <a:effectLst/>
                          <a:latin typeface="Arial"/>
                          <a:ea typeface="Calibri" panose="020F0502020204030204" pitchFamily="34" charset="0"/>
                          <a:cs typeface="Arial"/>
                        </a:rPr>
                        <a:t>programme</a:t>
                      </a:r>
                      <a:endParaRPr kumimoji="0" lang="en-GB" altLang="en-US" sz="13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57150" cap="flat" cmpd="sng" algn="ctr">
                      <a:solidFill>
                        <a:srgbClr val="00749B"/>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a:lnSpc>
                          <a:spcPct val="100000"/>
                        </a:lnSpc>
                        <a:spcBef>
                          <a:spcPct val="0"/>
                        </a:spcBef>
                        <a:spcAft>
                          <a:spcPct val="0"/>
                        </a:spcAft>
                        <a:buClrTx/>
                        <a:buSzTx/>
                        <a:buFont typeface="Arial" panose="020B0604020202020204" pitchFamily="34" charset="0"/>
                        <a:buNone/>
                      </a:pPr>
                      <a:r>
                        <a:rPr lang="en-US" sz="1300" dirty="0">
                          <a:solidFill>
                            <a:srgbClr val="005961"/>
                          </a:solidFill>
                          <a:latin typeface="Arial" panose="020B0604020202020204" pitchFamily="34" charset="0"/>
                          <a:cs typeface="Arial" panose="020B0604020202020204" pitchFamily="34" charset="0"/>
                        </a:rPr>
                        <a:t>2.12 ensure that all pre-registration nursing </a:t>
                      </a:r>
                      <a:r>
                        <a:rPr lang="en-US" sz="1300" dirty="0" err="1">
                          <a:solidFill>
                            <a:srgbClr val="005961"/>
                          </a:solidFill>
                          <a:latin typeface="Arial" panose="020B0604020202020204" pitchFamily="34" charset="0"/>
                          <a:cs typeface="Arial" panose="020B0604020202020204" pitchFamily="34" charset="0"/>
                        </a:rPr>
                        <a:t>programmes</a:t>
                      </a:r>
                      <a:r>
                        <a:rPr lang="en-US" sz="1300" dirty="0">
                          <a:solidFill>
                            <a:srgbClr val="005961"/>
                          </a:solidFill>
                          <a:latin typeface="Arial" panose="020B0604020202020204" pitchFamily="34" charset="0"/>
                          <a:cs typeface="Arial" panose="020B0604020202020204" pitchFamily="34" charset="0"/>
                        </a:rPr>
                        <a:t> meet the equivalent of minimum </a:t>
                      </a:r>
                      <a:r>
                        <a:rPr lang="en-US" sz="1300" dirty="0" err="1">
                          <a:solidFill>
                            <a:srgbClr val="005961"/>
                          </a:solidFill>
                          <a:latin typeface="Arial" panose="020B0604020202020204" pitchFamily="34" charset="0"/>
                          <a:cs typeface="Arial" panose="020B0604020202020204" pitchFamily="34" charset="0"/>
                        </a:rPr>
                        <a:t>programme</a:t>
                      </a:r>
                      <a:r>
                        <a:rPr lang="en-US" sz="1300" dirty="0">
                          <a:solidFill>
                            <a:srgbClr val="005961"/>
                          </a:solidFill>
                          <a:latin typeface="Arial" panose="020B0604020202020204" pitchFamily="34" charset="0"/>
                          <a:cs typeface="Arial" panose="020B0604020202020204" pitchFamily="34" charset="0"/>
                        </a:rPr>
                        <a:t> length for nurses responsible for general care in Article 31(3) of Directive 2005/36/EC (included in </a:t>
                      </a:r>
                      <a:r>
                        <a:rPr lang="en-US" sz="1300" dirty="0" err="1">
                          <a:solidFill>
                            <a:srgbClr val="005961"/>
                          </a:solidFill>
                          <a:latin typeface="Arial" panose="020B0604020202020204" pitchFamily="34" charset="0"/>
                          <a:cs typeface="Arial" panose="020B0604020202020204" pitchFamily="34" charset="0"/>
                        </a:rPr>
                        <a:t>Annexe</a:t>
                      </a:r>
                      <a:r>
                        <a:rPr lang="en-US" sz="1300" dirty="0">
                          <a:solidFill>
                            <a:srgbClr val="005961"/>
                          </a:solidFill>
                          <a:latin typeface="Arial" panose="020B0604020202020204" pitchFamily="34" charset="0"/>
                          <a:cs typeface="Arial" panose="020B0604020202020204" pitchFamily="34" charset="0"/>
                        </a:rPr>
                        <a:t> 1 of this document) </a:t>
                      </a:r>
                      <a:endParaRPr lang="en-US" altLang="en-US" sz="1300" b="0" i="0" u="none" strike="noStrike" cap="none" normalizeH="0" baseline="0" dirty="0">
                        <a:ln>
                          <a:noFill/>
                        </a:ln>
                        <a:solidFill>
                          <a:srgbClr val="005961"/>
                        </a:solidFill>
                        <a:effectLst/>
                        <a:latin typeface="Arial" panose="020B0604020202020204" pitchFamily="34" charset="0"/>
                        <a:cs typeface="Arial" panose="020B0604020202020204" pitchFamily="34" charset="0"/>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57150" cap="flat" cmpd="sng" algn="ctr">
                      <a:solidFill>
                        <a:srgbClr val="00749B"/>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rPr>
                        <a:t>AMENDED</a:t>
                      </a: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3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rPr>
                        <a:t>2.12 ensure that all pre-registration nursing </a:t>
                      </a:r>
                      <a:r>
                        <a:rPr kumimoji="0" lang="en-US" altLang="en-US" sz="1300" b="0" i="0" u="none" strike="noStrike" kern="1200" cap="none" spc="0" normalizeH="0" baseline="0" noProof="0" dirty="0" err="1">
                          <a:ln>
                            <a:noFill/>
                          </a:ln>
                          <a:solidFill>
                            <a:srgbClr val="42B0BC"/>
                          </a:solidFill>
                          <a:effectLst/>
                          <a:uLnTx/>
                          <a:uFillTx/>
                          <a:latin typeface="Arial" panose="020B0604020202020204" pitchFamily="34" charset="0"/>
                          <a:ea typeface="+mn-ea"/>
                          <a:cs typeface="Arial" panose="020B0604020202020204" pitchFamily="34" charset="0"/>
                        </a:rPr>
                        <a:t>programmes</a:t>
                      </a:r>
                      <a:r>
                        <a:rPr kumimoji="0" lang="en-US" altLang="en-US" sz="13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rPr>
                        <a:t> meet the equivalent minimum length of three (academic) years for full time </a:t>
                      </a:r>
                      <a:r>
                        <a:rPr kumimoji="0" lang="en-US" altLang="en-US" sz="1300" b="0" i="0" u="none" strike="noStrike" kern="1200" cap="none" spc="0" normalizeH="0" baseline="0" noProof="0" dirty="0" err="1">
                          <a:ln>
                            <a:noFill/>
                          </a:ln>
                          <a:solidFill>
                            <a:srgbClr val="42B0BC"/>
                          </a:solidFill>
                          <a:effectLst/>
                          <a:uLnTx/>
                          <a:uFillTx/>
                          <a:latin typeface="Arial" panose="020B0604020202020204" pitchFamily="34" charset="0"/>
                          <a:ea typeface="+mn-ea"/>
                          <a:cs typeface="Arial" panose="020B0604020202020204" pitchFamily="34" charset="0"/>
                        </a:rPr>
                        <a:t>programmes</a:t>
                      </a:r>
                      <a:r>
                        <a:rPr kumimoji="0" lang="en-US" altLang="en-US" sz="13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rPr>
                        <a:t>, which consist of a minimum of 4,600 hours</a:t>
                      </a:r>
                      <a:endParaRPr kumimoji="0" lang="en-GB" altLang="en-US" sz="13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endParaRP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57150" cap="flat" cmpd="sng" algn="ctr">
                      <a:solidFill>
                        <a:srgbClr val="00749B"/>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636450218"/>
                  </a:ext>
                </a:extLst>
              </a:tr>
            </a:tbl>
          </a:graphicData>
        </a:graphic>
      </p:graphicFrame>
      <p:sp>
        <p:nvSpPr>
          <p:cNvPr id="4" name="TextBox 3">
            <a:extLst>
              <a:ext uri="{FF2B5EF4-FFF2-40B4-BE49-F238E27FC236}">
                <a16:creationId xmlns:a16="http://schemas.microsoft.com/office/drawing/2014/main" id="{0567DB61-5AF2-4C5F-A499-B19D4C7402C5}"/>
              </a:ext>
            </a:extLst>
          </p:cNvPr>
          <p:cNvSpPr txBox="1"/>
          <p:nvPr/>
        </p:nvSpPr>
        <p:spPr>
          <a:xfrm>
            <a:off x="390618" y="390617"/>
            <a:ext cx="8788893" cy="830997"/>
          </a:xfrm>
          <a:prstGeom prst="rect">
            <a:avLst/>
          </a:prstGeom>
          <a:noFill/>
        </p:spPr>
        <p:txBody>
          <a:bodyPr wrap="square" rtlCol="0">
            <a:spAutoFit/>
          </a:bodyPr>
          <a:lstStyle/>
          <a:p>
            <a:pPr algn="l"/>
            <a:r>
              <a:rPr lang="en-GB" sz="2400" b="1" dirty="0">
                <a:solidFill>
                  <a:srgbClr val="00749B"/>
                </a:solidFill>
                <a:latin typeface="Arial"/>
                <a:ea typeface="+mj-ea"/>
                <a:cs typeface="+mj-cs"/>
              </a:rPr>
              <a:t>C</a:t>
            </a:r>
            <a:r>
              <a:rPr kumimoji="0" lang="en-GB" sz="2400" b="1" i="0" u="none" strike="noStrike" kern="1200" cap="none" spc="0" normalizeH="0" baseline="0" noProof="0" dirty="0" err="1">
                <a:ln>
                  <a:noFill/>
                </a:ln>
                <a:solidFill>
                  <a:srgbClr val="00749B"/>
                </a:solidFill>
                <a:effectLst/>
                <a:uLnTx/>
                <a:uFillTx/>
                <a:latin typeface="Arial"/>
                <a:ea typeface="+mj-ea"/>
                <a:cs typeface="+mj-cs"/>
              </a:rPr>
              <a:t>hanges</a:t>
            </a:r>
            <a:r>
              <a:rPr kumimoji="0" lang="en-GB" sz="2400" b="1" i="0" u="none" strike="noStrike" kern="1200" cap="none" spc="0" normalizeH="0" baseline="0" noProof="0" dirty="0">
                <a:ln>
                  <a:noFill/>
                </a:ln>
                <a:solidFill>
                  <a:srgbClr val="00749B"/>
                </a:solidFill>
                <a:effectLst/>
                <a:uLnTx/>
                <a:uFillTx/>
                <a:latin typeface="Arial"/>
                <a:ea typeface="+mj-ea"/>
                <a:cs typeface="+mj-cs"/>
              </a:rPr>
              <a:t> regarding selection and admission for pre-registration nursing and midwifery programmes</a:t>
            </a:r>
            <a:endParaRPr lang="en-GB" sz="2400" dirty="0" err="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67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DC6E-CE63-4597-9269-3C051DA2FF25}"/>
              </a:ext>
            </a:extLst>
          </p:cNvPr>
          <p:cNvSpPr>
            <a:spLocks noGrp="1"/>
          </p:cNvSpPr>
          <p:nvPr>
            <p:ph type="title"/>
          </p:nvPr>
        </p:nvSpPr>
        <p:spPr>
          <a:xfrm>
            <a:off x="589093" y="532295"/>
            <a:ext cx="9513695" cy="1021297"/>
          </a:xfrm>
        </p:spPr>
        <p:txBody>
          <a:bodyPr/>
          <a:lstStyle/>
          <a:p>
            <a:r>
              <a:rPr lang="en-GB" sz="2400" dirty="0">
                <a:solidFill>
                  <a:srgbClr val="007396"/>
                </a:solidFill>
              </a:rPr>
              <a:t>Changes regarding the knowledge, skills and placement settings for pre-registration nursing programmes</a:t>
            </a:r>
          </a:p>
        </p:txBody>
      </p:sp>
      <p:sp>
        <p:nvSpPr>
          <p:cNvPr id="9" name="Slide Number Placeholder 4">
            <a:extLst>
              <a:ext uri="{FF2B5EF4-FFF2-40B4-BE49-F238E27FC236}">
                <a16:creationId xmlns:a16="http://schemas.microsoft.com/office/drawing/2014/main" id="{05F7753A-3186-4CF2-830A-2DAC2A1654B0}"/>
              </a:ext>
            </a:extLst>
          </p:cNvPr>
          <p:cNvSpPr txBox="1">
            <a:spLocks/>
          </p:cNvSpPr>
          <p:nvPr/>
        </p:nvSpPr>
        <p:spPr bwMode="auto">
          <a:xfrm>
            <a:off x="10904538" y="6418263"/>
            <a:ext cx="511175" cy="17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r" defTabSz="606425" rtl="0" eaLnBrk="1" latinLnBrk="0" hangingPunct="1">
              <a:lnSpc>
                <a:spcPts val="800"/>
              </a:lnSpc>
              <a:defRPr sz="1000" b="1" kern="1200">
                <a:solidFill>
                  <a:schemeClr val="tx1"/>
                </a:solidFill>
                <a:latin typeface="Arial" panose="020B0604020202020204" pitchFamily="34" charset="0"/>
                <a:ea typeface="+mn-ea"/>
                <a:cs typeface="+mn-cs"/>
              </a:defRPr>
            </a:lvl1pPr>
            <a:lvl2pPr marL="989013" indent="-379413" algn="l" defTabSz="606425" rtl="0" eaLnBrk="1" latinLnBrk="0" hangingPunct="1">
              <a:defRPr sz="1800" kern="1200">
                <a:solidFill>
                  <a:schemeClr val="tx1"/>
                </a:solidFill>
                <a:latin typeface="Arial" panose="020B0604020202020204" pitchFamily="34" charset="0"/>
                <a:ea typeface="+mn-ea"/>
                <a:cs typeface="+mn-cs"/>
              </a:defRPr>
            </a:lvl2pPr>
            <a:lvl3pPr marL="1522413" indent="-303213" algn="l" defTabSz="606425" rtl="0" eaLnBrk="1" latinLnBrk="0" hangingPunct="1">
              <a:defRPr sz="1800" kern="1200">
                <a:solidFill>
                  <a:schemeClr val="tx1"/>
                </a:solidFill>
                <a:latin typeface="Arial" panose="020B0604020202020204" pitchFamily="34" charset="0"/>
                <a:ea typeface="+mn-ea"/>
                <a:cs typeface="+mn-cs"/>
              </a:defRPr>
            </a:lvl3pPr>
            <a:lvl4pPr marL="2132013" indent="-303213" algn="l" defTabSz="606425" rtl="0" eaLnBrk="1" latinLnBrk="0" hangingPunct="1">
              <a:defRPr sz="1800" kern="1200">
                <a:solidFill>
                  <a:schemeClr val="tx1"/>
                </a:solidFill>
                <a:latin typeface="Arial" panose="020B0604020202020204" pitchFamily="34" charset="0"/>
                <a:ea typeface="+mn-ea"/>
                <a:cs typeface="+mn-cs"/>
              </a:defRPr>
            </a:lvl4pPr>
            <a:lvl5pPr marL="2741613" indent="-303213" algn="l" defTabSz="606425" rtl="0" eaLnBrk="1" latinLnBrk="0" hangingPunct="1">
              <a:defRPr sz="1800" kern="1200">
                <a:solidFill>
                  <a:schemeClr val="tx1"/>
                </a:solidFill>
                <a:latin typeface="Arial" panose="020B0604020202020204" pitchFamily="34" charset="0"/>
                <a:ea typeface="+mn-ea"/>
                <a:cs typeface="+mn-cs"/>
              </a:defRPr>
            </a:lvl5pPr>
            <a:lvl6pPr marL="31988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6560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41132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570413" indent="-303213" algn="l" defTabSz="606425"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pPr marL="0" marR="0" lvl="0" indent="0" algn="r" defTabSz="606425" rtl="0" eaLnBrk="1" fontAlgn="base" latinLnBrk="0" hangingPunct="1">
              <a:lnSpc>
                <a:spcPts val="800"/>
              </a:lnSpc>
              <a:spcBef>
                <a:spcPct val="0"/>
              </a:spcBef>
              <a:spcAft>
                <a:spcPct val="0"/>
              </a:spcAft>
              <a:buClrTx/>
              <a:buSzTx/>
              <a:buFontTx/>
              <a:buNone/>
              <a:tabLst/>
              <a:defRPr/>
            </a:pPr>
            <a:fld id="{F86EA704-5F76-4CFE-B43D-4974B315D4EA}" type="slidenum">
              <a:rPr kumimoji="0" lang="en-US" altLang="en-US"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606425" rtl="0" eaLnBrk="1" fontAlgn="base" latinLnBrk="0" hangingPunct="1">
                <a:lnSpc>
                  <a:spcPts val="800"/>
                </a:lnSpc>
                <a:spcBef>
                  <a:spcPct val="0"/>
                </a:spcBef>
                <a:spcAft>
                  <a:spcPct val="0"/>
                </a:spcAft>
                <a:buClrTx/>
                <a:buSzTx/>
                <a:buFontTx/>
                <a:buNone/>
                <a:tabLst/>
                <a:defRPr/>
              </a:pPr>
              <a:t>9</a:t>
            </a:fld>
            <a:endParaRPr kumimoji="0" lang="en-US" altLang="en-US" sz="100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aphicFrame>
        <p:nvGraphicFramePr>
          <p:cNvPr id="10" name="Table 9">
            <a:extLst>
              <a:ext uri="{FF2B5EF4-FFF2-40B4-BE49-F238E27FC236}">
                <a16:creationId xmlns:a16="http://schemas.microsoft.com/office/drawing/2014/main" id="{22EFCFBB-C126-43F7-AA1E-63F26836956C}"/>
              </a:ext>
            </a:extLst>
          </p:cNvPr>
          <p:cNvGraphicFramePr>
            <a:graphicFrameLocks noGrp="1"/>
          </p:cNvGraphicFramePr>
          <p:nvPr>
            <p:extLst>
              <p:ext uri="{D42A27DB-BD31-4B8C-83A1-F6EECF244321}">
                <p14:modId xmlns:p14="http://schemas.microsoft.com/office/powerpoint/2010/main" val="44427659"/>
              </p:ext>
            </p:extLst>
          </p:nvPr>
        </p:nvGraphicFramePr>
        <p:xfrm>
          <a:off x="589093" y="1890579"/>
          <a:ext cx="11274724" cy="3561865"/>
        </p:xfrm>
        <a:graphic>
          <a:graphicData uri="http://schemas.openxmlformats.org/drawingml/2006/table">
            <a:tbl>
              <a:tblPr/>
              <a:tblGrid>
                <a:gridCol w="1400574">
                  <a:extLst>
                    <a:ext uri="{9D8B030D-6E8A-4147-A177-3AD203B41FA5}">
                      <a16:colId xmlns:a16="http://schemas.microsoft.com/office/drawing/2014/main" val="20001"/>
                    </a:ext>
                  </a:extLst>
                </a:gridCol>
                <a:gridCol w="4665692">
                  <a:extLst>
                    <a:ext uri="{9D8B030D-6E8A-4147-A177-3AD203B41FA5}">
                      <a16:colId xmlns:a16="http://schemas.microsoft.com/office/drawing/2014/main" val="20002"/>
                    </a:ext>
                  </a:extLst>
                </a:gridCol>
                <a:gridCol w="5208458">
                  <a:extLst>
                    <a:ext uri="{9D8B030D-6E8A-4147-A177-3AD203B41FA5}">
                      <a16:colId xmlns:a16="http://schemas.microsoft.com/office/drawing/2014/main" val="20003"/>
                    </a:ext>
                  </a:extLst>
                </a:gridCol>
              </a:tblGrid>
              <a:tr h="720791">
                <a:tc>
                  <a:txBody>
                    <a:bodyPr/>
                    <a:lstStyle>
                      <a:lvl1pPr marL="0" algn="l" defTabSz="609585"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9585"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9585"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9585"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9585"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bg1"/>
                          </a:solidFill>
                          <a:effectLst/>
                          <a:latin typeface="Arial"/>
                          <a:cs typeface="Arial"/>
                        </a:rPr>
                        <a:t>Standards</a:t>
                      </a:r>
                    </a:p>
                  </a:txBody>
                  <a:tcPr marL="72015" marR="72015" marT="71984" marB="71984"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defRPr sz="2400" kern="1200">
                          <a:solidFill>
                            <a:schemeClr val="tx1"/>
                          </a:solidFill>
                          <a:latin typeface="Calibri"/>
                        </a:defRPr>
                      </a:lvl1pPr>
                      <a:lvl2pPr marL="609585" algn="l" defTabSz="609585" rtl="0" eaLnBrk="1" latinLnBrk="0" hangingPunct="1">
                        <a:defRPr sz="2400" kern="1200">
                          <a:solidFill>
                            <a:schemeClr val="tx1"/>
                          </a:solidFill>
                          <a:latin typeface="Calibri"/>
                        </a:defRPr>
                      </a:lvl2pPr>
                      <a:lvl3pPr marL="1219170" algn="l" defTabSz="609585" rtl="0" eaLnBrk="1" latinLnBrk="0" hangingPunct="1">
                        <a:defRPr sz="2400" kern="1200">
                          <a:solidFill>
                            <a:schemeClr val="tx1"/>
                          </a:solidFill>
                          <a:latin typeface="Calibri"/>
                        </a:defRPr>
                      </a:lvl3pPr>
                      <a:lvl4pPr marL="1828754" algn="l" defTabSz="609585" rtl="0" eaLnBrk="1" latinLnBrk="0" hangingPunct="1">
                        <a:defRPr sz="2400" kern="1200">
                          <a:solidFill>
                            <a:schemeClr val="tx1"/>
                          </a:solidFill>
                          <a:latin typeface="Calibri"/>
                        </a:defRPr>
                      </a:lvl4pPr>
                      <a:lvl5pPr marL="2438339" algn="l" defTabSz="609585" rtl="0" eaLnBrk="1" latinLnBrk="0" hangingPunct="1">
                        <a:defRPr sz="2400" kern="1200">
                          <a:solidFill>
                            <a:schemeClr val="tx1"/>
                          </a:solidFill>
                          <a:latin typeface="Calibri"/>
                        </a:defRPr>
                      </a:lvl5pPr>
                      <a:lvl6pPr marL="3047924" algn="l" defTabSz="609585" rtl="0" eaLnBrk="1" latinLnBrk="0" hangingPunct="1">
                        <a:defRPr sz="2400" kern="1200">
                          <a:solidFill>
                            <a:schemeClr val="tx1"/>
                          </a:solidFill>
                          <a:latin typeface="Calibri"/>
                        </a:defRPr>
                      </a:lvl6pPr>
                      <a:lvl7pPr marL="3657509" algn="l" defTabSz="609585" rtl="0" eaLnBrk="1" latinLnBrk="0" hangingPunct="1">
                        <a:defRPr sz="2400" kern="1200">
                          <a:solidFill>
                            <a:schemeClr val="tx1"/>
                          </a:solidFill>
                          <a:latin typeface="Calibri"/>
                        </a:defRPr>
                      </a:lvl7pPr>
                      <a:lvl8pPr marL="4267093" algn="l" defTabSz="609585" rtl="0" eaLnBrk="1" latinLnBrk="0" hangingPunct="1">
                        <a:defRPr sz="2400" kern="1200">
                          <a:solidFill>
                            <a:schemeClr val="tx1"/>
                          </a:solidFill>
                          <a:latin typeface="Calibri"/>
                        </a:defRPr>
                      </a:lvl8pPr>
                      <a:lvl9pPr marL="4876678" algn="l" defTabSz="609585" rtl="0" eaLnBrk="1" latinLnBrk="0" hangingPunct="1">
                        <a:defRPr sz="2400" kern="1200">
                          <a:solidFill>
                            <a:schemeClr val="tx1"/>
                          </a:solidFill>
                          <a:latin typeface="Calibri"/>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Current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tc>
                  <a:txBody>
                    <a:bodyPr/>
                    <a:lstStyle>
                      <a:lvl1pPr marL="0" algn="l" defTabSz="609585" rtl="0" eaLnBrk="1" latinLnBrk="0" hangingPunct="1">
                        <a:spcBef>
                          <a:spcPct val="20000"/>
                        </a:spcBef>
                        <a:buFont typeface="Arial" panose="020B0604020202020204" pitchFamily="34" charset="0"/>
                        <a:defRPr sz="2800" kern="1200">
                          <a:solidFill>
                            <a:schemeClr val="tx1"/>
                          </a:solidFill>
                          <a:latin typeface="Calibri" panose="020F0502020204030204" pitchFamily="34" charset="0"/>
                        </a:defRPr>
                      </a:lvl1pPr>
                      <a:lvl2pPr marL="742950" indent="-28575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2pPr>
                      <a:lvl3pPr marL="1143000" indent="-228600" algn="l" defTabSz="609585" rtl="0" eaLnBrk="1" latinLnBrk="0" hangingPunct="1">
                        <a:spcBef>
                          <a:spcPct val="20000"/>
                        </a:spcBef>
                        <a:buFont typeface="Arial" panose="020B0604020202020204" pitchFamily="34" charset="0"/>
                        <a:defRPr sz="2000" kern="1200">
                          <a:solidFill>
                            <a:schemeClr val="tx1"/>
                          </a:solidFill>
                          <a:latin typeface="Calibri" panose="020F0502020204030204" pitchFamily="34" charset="0"/>
                        </a:defRPr>
                      </a:lvl3pPr>
                      <a:lvl4pPr marL="16002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4pPr>
                      <a:lvl5pPr marL="2057400" indent="-228600" algn="l" defTabSz="609585" rtl="0" eaLnBrk="1" latinLnBrk="0" hangingPunct="1">
                        <a:spcBef>
                          <a:spcPct val="20000"/>
                        </a:spcBef>
                        <a:buFont typeface="Arial" panose="020B0604020202020204" pitchFamily="34" charset="0"/>
                        <a:defRPr sz="2400" kern="1200">
                          <a:solidFill>
                            <a:schemeClr val="tx1"/>
                          </a:solidFill>
                          <a:latin typeface="Calibri" panose="020F0502020204030204" pitchFamily="34" charset="0"/>
                        </a:defRPr>
                      </a:lvl5pPr>
                      <a:lvl6pPr marL="25146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6pPr>
                      <a:lvl7pPr marL="29718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7pPr>
                      <a:lvl8pPr marL="34290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8pPr>
                      <a:lvl9pPr marL="3886200" indent="-228600" algn="l" defTabSz="609585" rtl="0" eaLnBrk="0" fontAlgn="base" latinLnBrk="0" hangingPunct="0">
                        <a:spcBef>
                          <a:spcPct val="20000"/>
                        </a:spcBef>
                        <a:spcAft>
                          <a:spcPct val="0"/>
                        </a:spcAft>
                        <a:buFont typeface="Arial" panose="020B0604020202020204" pitchFamily="34" charset="0"/>
                        <a:defRPr sz="2400" kern="1200">
                          <a:solidFill>
                            <a:schemeClr val="tx1"/>
                          </a:solidFill>
                          <a:latin typeface="Calibri" panose="020F0502020204030204" pitchFamily="34" charset="0"/>
                        </a:defRPr>
                      </a:lvl9pPr>
                    </a:lstStyle>
                    <a:p>
                      <a:pPr marL="0" marR="0" lvl="0" indent="0" algn="ctr" rtl="0">
                        <a:lnSpc>
                          <a:spcPct val="100000"/>
                        </a:lnSpc>
                        <a:spcBef>
                          <a:spcPct val="0"/>
                        </a:spcBef>
                        <a:spcAft>
                          <a:spcPct val="0"/>
                        </a:spcAft>
                        <a:buClrTx/>
                        <a:buSzTx/>
                        <a:buFontTx/>
                        <a:buNone/>
                      </a:pPr>
                      <a:r>
                        <a:rPr kumimoji="0" lang="en-GB" sz="1400" b="1" i="0" u="none" strike="noStrike" cap="none" normalizeH="0" baseline="0" dirty="0">
                          <a:ln>
                            <a:noFill/>
                          </a:ln>
                          <a:solidFill>
                            <a:schemeClr val="bg1"/>
                          </a:solidFill>
                          <a:effectLst/>
                          <a:latin typeface="Arial"/>
                          <a:cs typeface="Arial"/>
                        </a:rPr>
                        <a:t>Deleted, amended or new standard</a:t>
                      </a:r>
                      <a:endParaRPr kumimoji="0" lang="en-GB" sz="1400" dirty="0"/>
                    </a:p>
                  </a:txBody>
                  <a:tcPr marL="72018" marR="72018" marT="71983" marB="71983" anchor="ctr"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9161">
                <a:tc>
                  <a:txBody>
                    <a:bodyPr/>
                    <a:lstStyle>
                      <a:lvl1pPr marL="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4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programmes</a:t>
                      </a:r>
                      <a:endParaRPr kumimoji="0" lang="en-GB" altLang="en-US" sz="14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auto" latinLnBrk="0" hangingPunct="1">
                        <a:lnSpc>
                          <a:spcPct val="100000"/>
                        </a:lnSpc>
                        <a:spcBef>
                          <a:spcPct val="0"/>
                        </a:spcBef>
                        <a:spcAft>
                          <a:spcPct val="0"/>
                        </a:spcAft>
                        <a:buClrTx/>
                        <a:buSzTx/>
                        <a:buFont typeface="Arial" panose="020B0604020202020204" pitchFamily="34" charset="0"/>
                        <a:buNone/>
                        <a:tabLst>
                          <a:tab pos="457200" algn="l"/>
                        </a:tabLst>
                        <a:defRPr/>
                      </a:pPr>
                      <a:r>
                        <a:rPr kumimoji="0" lang="en-US" altLang="en-US" sz="14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4.11 ensure the knowledge and skills for nurses responsible for general care set out in Article 31(6) and the competencies for nurses responsible for general care set out in Article 31(7) of Directive 2005/36/EC for pre-registration nursing </a:t>
                      </a:r>
                      <a:r>
                        <a:rPr kumimoji="0" lang="en-US" altLang="en-US" sz="1400" b="0" i="0" u="none" strike="noStrike" kern="1200" cap="none" spc="0" normalizeH="0" baseline="0" noProof="0" dirty="0" err="1">
                          <a:ln>
                            <a:noFill/>
                          </a:ln>
                          <a:solidFill>
                            <a:srgbClr val="005961"/>
                          </a:solidFill>
                          <a:effectLst/>
                          <a:uLnTx/>
                          <a:uFillTx/>
                          <a:latin typeface="Arial" panose="020B0604020202020204" pitchFamily="34" charset="0"/>
                          <a:ea typeface="+mn-ea"/>
                          <a:cs typeface="Arial" panose="020B0604020202020204" pitchFamily="34" charset="0"/>
                        </a:rPr>
                        <a:t>programmes</a:t>
                      </a:r>
                      <a:r>
                        <a:rPr kumimoji="0" lang="en-US" altLang="en-US" sz="14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 leading to registration in the adult field of practice have been met. (</a:t>
                      </a:r>
                      <a:r>
                        <a:rPr kumimoji="0" lang="en-US" altLang="en-US" sz="1400" b="0" i="0" u="none" strike="noStrike" kern="1200" cap="none" spc="0" normalizeH="0" baseline="0" noProof="0" dirty="0" err="1">
                          <a:ln>
                            <a:noFill/>
                          </a:ln>
                          <a:solidFill>
                            <a:srgbClr val="005961"/>
                          </a:solidFill>
                          <a:effectLst/>
                          <a:uLnTx/>
                          <a:uFillTx/>
                          <a:latin typeface="Arial" panose="020B0604020202020204" pitchFamily="34" charset="0"/>
                          <a:ea typeface="+mn-ea"/>
                          <a:cs typeface="Arial" panose="020B0604020202020204" pitchFamily="34" charset="0"/>
                        </a:rPr>
                        <a:t>Annexe</a:t>
                      </a:r>
                      <a:r>
                        <a:rPr kumimoji="0" lang="en-US" altLang="en-US" sz="14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rPr>
                        <a:t> 1 of this document). </a:t>
                      </a:r>
                      <a:endParaRPr kumimoji="0" lang="en-GB" altLang="en-US" sz="1400" b="0" i="0" u="none" strike="noStrike" kern="1200" cap="none" spc="0" normalizeH="0" baseline="0" noProof="0" dirty="0">
                        <a:ln>
                          <a:noFill/>
                        </a:ln>
                        <a:solidFill>
                          <a:srgbClr val="005961"/>
                        </a:solidFill>
                        <a:effectLst/>
                        <a:uLnTx/>
                        <a:uFillTx/>
                        <a:latin typeface="Arial" panose="020B0604020202020204" pitchFamily="34" charset="0"/>
                        <a:ea typeface="+mn-ea"/>
                        <a:cs typeface="Arial" panose="020B0604020202020204" pitchFamily="34" charset="0"/>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608013"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8013"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8013"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400" b="0" i="0" u="none" strike="noStrike" cap="none" normalizeH="0" baseline="0" noProof="0" dirty="0">
                          <a:ln>
                            <a:noFill/>
                          </a:ln>
                          <a:solidFill>
                            <a:srgbClr val="42B0BC"/>
                          </a:solidFill>
                          <a:effectLst/>
                          <a:latin typeface="Arial"/>
                        </a:rPr>
                        <a:t>DELETED </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400" b="0" i="0" u="none" strike="noStrike" cap="none" normalizeH="0" baseline="0" noProof="0" dirty="0">
                          <a:ln>
                            <a:noFill/>
                          </a:ln>
                          <a:solidFill>
                            <a:srgbClr val="42B0BC"/>
                          </a:solidFill>
                          <a:effectLst/>
                          <a:latin typeface="Arial"/>
                        </a:rPr>
                        <a:t>Knowledge and skills are covered by the standards of proficiencies</a:t>
                      </a:r>
                      <a:endParaRPr lang="en-GB" sz="1400" b="0" i="0" u="none" strike="noStrike" cap="none" normalizeH="0" baseline="0" noProof="0" dirty="0">
                        <a:ln>
                          <a:noFill/>
                        </a:ln>
                        <a:solidFill>
                          <a:srgbClr val="42B0BC"/>
                        </a:solidFill>
                        <a:effectLst/>
                        <a:latin typeface="Arial"/>
                      </a:endParaRP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837629163"/>
                  </a:ext>
                </a:extLst>
              </a:tr>
              <a:tr h="899161">
                <a:tc>
                  <a:txBody>
                    <a:bodyPr/>
                    <a:lstStyle>
                      <a:lvl1pPr marL="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60958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Part 3: Standards for pre-registration </a:t>
                      </a:r>
                      <a:r>
                        <a:rPr kumimoji="0" lang="en-GB" altLang="en-US" sz="1400" b="1" i="0" u="none" strike="noStrike" cap="none" normalizeH="0" baseline="0" dirty="0">
                          <a:ln>
                            <a:noFill/>
                          </a:ln>
                          <a:solidFill>
                            <a:schemeClr val="accent1"/>
                          </a:solidFill>
                          <a:effectLst/>
                          <a:latin typeface="Arial"/>
                          <a:ea typeface="Calibri" panose="020F0502020204030204" pitchFamily="34" charset="0"/>
                          <a:cs typeface="Arial"/>
                        </a:rPr>
                        <a:t>nursing </a:t>
                      </a:r>
                      <a:r>
                        <a:rPr kumimoji="0" lang="en-GB" altLang="en-US" sz="1400" b="0" i="0" u="none" strike="noStrike" cap="none" normalizeH="0" baseline="0" dirty="0">
                          <a:ln>
                            <a:noFill/>
                          </a:ln>
                          <a:solidFill>
                            <a:schemeClr val="accent1"/>
                          </a:solidFill>
                          <a:effectLst/>
                          <a:latin typeface="Arial"/>
                          <a:ea typeface="Calibri" panose="020F0502020204030204" pitchFamily="34" charset="0"/>
                          <a:cs typeface="Arial"/>
                        </a:rPr>
                        <a:t>programmes</a:t>
                      </a:r>
                      <a:endParaRPr kumimoji="0" lang="en-GB" altLang="en-US" sz="14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72014" marR="72014" marT="71975" marB="71975"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457200" rtl="0" eaLnBrk="1" latinLnBrk="0" hangingPunct="1">
                        <a:lnSpc>
                          <a:spcPct val="90000"/>
                        </a:lnSpc>
                        <a:spcBef>
                          <a:spcPts val="1000"/>
                        </a:spcBef>
                        <a:buFont typeface="Arial" panose="020B0604020202020204" pitchFamily="34" charset="0"/>
                        <a:tabLst>
                          <a:tab pos="457200" algn="l"/>
                        </a:tabLst>
                        <a:defRPr sz="2400" kern="1200">
                          <a:solidFill>
                            <a:schemeClr val="tx1"/>
                          </a:solidFill>
                          <a:latin typeface="Calibri" panose="020F0502020204030204" pitchFamily="34" charset="0"/>
                        </a:defRPr>
                      </a:lvl1pPr>
                      <a:lvl2pPr marL="742950" indent="-285750" algn="l" defTabSz="457200" rtl="0" eaLnBrk="1" latinLnBrk="0" hangingPunct="1">
                        <a:lnSpc>
                          <a:spcPct val="90000"/>
                        </a:lnSpc>
                        <a:spcBef>
                          <a:spcPts val="500"/>
                        </a:spcBef>
                        <a:buFont typeface="Arial" panose="020B0604020202020204" pitchFamily="34" charset="0"/>
                        <a:tabLst>
                          <a:tab pos="457200" algn="l"/>
                        </a:tabLst>
                        <a:defRPr sz="2000" kern="1200">
                          <a:solidFill>
                            <a:schemeClr val="tx1"/>
                          </a:solidFill>
                          <a:latin typeface="Calibri" panose="020F0502020204030204" pitchFamily="34" charset="0"/>
                        </a:defRPr>
                      </a:lvl2pPr>
                      <a:lvl3pPr marL="1143000" indent="-228600" algn="l" defTabSz="457200" rtl="0" eaLnBrk="1" latinLnBrk="0" hangingPunct="1">
                        <a:lnSpc>
                          <a:spcPct val="90000"/>
                        </a:lnSpc>
                        <a:spcBef>
                          <a:spcPts val="500"/>
                        </a:spcBef>
                        <a:buFont typeface="Arial" panose="020B0604020202020204" pitchFamily="34" charset="0"/>
                        <a:tabLst>
                          <a:tab pos="457200" algn="l"/>
                        </a:tabLst>
                        <a:defRPr sz="2400" kern="1200">
                          <a:solidFill>
                            <a:schemeClr val="tx1"/>
                          </a:solidFill>
                          <a:latin typeface="Calibri" panose="020F0502020204030204" pitchFamily="34" charset="0"/>
                        </a:defRPr>
                      </a:lvl3pPr>
                      <a:lvl4pPr marL="16002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4pPr>
                      <a:lvl5pPr marL="2057400" indent="-228600" algn="l" defTabSz="457200" rtl="0" eaLnBrk="1" latinLnBrk="0" hangingPunct="1">
                        <a:lnSpc>
                          <a:spcPct val="90000"/>
                        </a:lnSpc>
                        <a:spcBef>
                          <a:spcPts val="500"/>
                        </a:spcBef>
                        <a:buFont typeface="Arial" panose="020B0604020202020204" pitchFamily="34" charset="0"/>
                        <a:tabLst>
                          <a:tab pos="457200" algn="l"/>
                        </a:tabLst>
                        <a:defRPr sz="1600" kern="1200">
                          <a:solidFill>
                            <a:schemeClr val="tx1"/>
                          </a:solidFill>
                          <a:latin typeface="Calibri" panose="020F0502020204030204" pitchFamily="34" charset="0"/>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tabLst>
                          <a:tab pos="457200" algn="l"/>
                        </a:tabLst>
                        <a:defRPr sz="1600" kern="1200">
                          <a:solidFill>
                            <a:schemeClr val="tx1"/>
                          </a:solidFill>
                          <a:latin typeface="Calibri" panose="020F0502020204030204" pitchFamily="34" charset="0"/>
                        </a:defRPr>
                      </a:lvl9pPr>
                    </a:lstStyle>
                    <a:p>
                      <a:pPr marL="0" marR="0" lvl="0" indent="0" algn="l" defTabSz="457200" rtl="0" eaLnBrk="1" fontAlgn="auto" latinLnBrk="0" hangingPunct="1">
                        <a:lnSpc>
                          <a:spcPct val="100000"/>
                        </a:lnSpc>
                        <a:spcBef>
                          <a:spcPct val="0"/>
                        </a:spcBef>
                        <a:spcAft>
                          <a:spcPct val="0"/>
                        </a:spcAft>
                        <a:buClrTx/>
                        <a:buSzTx/>
                        <a:buFont typeface="Arial" panose="020B0604020202020204" pitchFamily="34" charset="0"/>
                        <a:buNone/>
                        <a:tabLst>
                          <a:tab pos="457200" algn="l"/>
                        </a:tabLst>
                        <a:defRPr/>
                      </a:pPr>
                      <a:r>
                        <a:rPr lang="en-US" altLang="en-US" sz="1400" b="0" i="0" u="none" strike="noStrike" cap="none" normalizeH="0" baseline="0" dirty="0">
                          <a:ln>
                            <a:noFill/>
                          </a:ln>
                          <a:solidFill>
                            <a:schemeClr val="accent1"/>
                          </a:solidFill>
                          <a:effectLst/>
                          <a:latin typeface="Arial"/>
                          <a:cs typeface="Arial"/>
                        </a:rPr>
                        <a:t>2.11 ensure pre-registration nursing </a:t>
                      </a:r>
                      <a:r>
                        <a:rPr lang="en-US" altLang="en-US" sz="1400" b="0" i="0" u="none" strike="noStrike" cap="none" normalizeH="0" baseline="0" dirty="0" err="1">
                          <a:ln>
                            <a:noFill/>
                          </a:ln>
                          <a:solidFill>
                            <a:schemeClr val="accent1"/>
                          </a:solidFill>
                          <a:effectLst/>
                          <a:latin typeface="Arial"/>
                          <a:cs typeface="Arial"/>
                        </a:rPr>
                        <a:t>programmes</a:t>
                      </a:r>
                      <a:r>
                        <a:rPr lang="en-US" altLang="en-US" sz="1400" b="0" i="0" u="none" strike="noStrike" cap="none" normalizeH="0" baseline="0" dirty="0">
                          <a:ln>
                            <a:noFill/>
                          </a:ln>
                          <a:solidFill>
                            <a:schemeClr val="accent1"/>
                          </a:solidFill>
                          <a:effectLst/>
                          <a:latin typeface="Arial"/>
                          <a:cs typeface="Arial"/>
                        </a:rPr>
                        <a:t> leading to registration in the adult field of practice are mapped to the content for nurses responsible for general care as set out in </a:t>
                      </a:r>
                      <a:r>
                        <a:rPr lang="en-US" altLang="en-US" sz="1400" b="0" i="0" u="none" strike="noStrike" cap="none" normalizeH="0" baseline="0" dirty="0" err="1">
                          <a:ln>
                            <a:noFill/>
                          </a:ln>
                          <a:solidFill>
                            <a:schemeClr val="accent1"/>
                          </a:solidFill>
                          <a:effectLst/>
                          <a:latin typeface="Arial"/>
                          <a:cs typeface="Arial"/>
                        </a:rPr>
                        <a:t>Annexe</a:t>
                      </a:r>
                      <a:r>
                        <a:rPr lang="en-US" altLang="en-US" sz="1400" b="0" i="0" u="none" strike="noStrike" cap="none" normalizeH="0" baseline="0" dirty="0">
                          <a:ln>
                            <a:noFill/>
                          </a:ln>
                          <a:solidFill>
                            <a:schemeClr val="accent1"/>
                          </a:solidFill>
                          <a:effectLst/>
                          <a:latin typeface="Arial"/>
                          <a:cs typeface="Arial"/>
                        </a:rPr>
                        <a:t> V.2 point 5.2.1 of Directive 2005/36/EC (included in </a:t>
                      </a:r>
                      <a:r>
                        <a:rPr lang="en-US" altLang="en-US" sz="1400" b="0" i="0" u="none" strike="noStrike" cap="none" normalizeH="0" baseline="0" dirty="0" err="1">
                          <a:ln>
                            <a:noFill/>
                          </a:ln>
                          <a:solidFill>
                            <a:schemeClr val="accent1"/>
                          </a:solidFill>
                          <a:effectLst/>
                          <a:latin typeface="Arial"/>
                          <a:cs typeface="Arial"/>
                        </a:rPr>
                        <a:t>Annexe</a:t>
                      </a:r>
                      <a:r>
                        <a:rPr lang="en-US" altLang="en-US" sz="1400" b="0" i="0" u="none" strike="noStrike" cap="none" normalizeH="0" baseline="0" dirty="0">
                          <a:ln>
                            <a:noFill/>
                          </a:ln>
                          <a:solidFill>
                            <a:schemeClr val="accent1"/>
                          </a:solidFill>
                          <a:effectLst/>
                          <a:latin typeface="Arial"/>
                          <a:cs typeface="Arial"/>
                        </a:rPr>
                        <a:t> 1 of this document)</a:t>
                      </a:r>
                      <a:endParaRPr lang="en-GB" altLang="en-US" sz="1400" b="0" i="0" u="none" strike="noStrike" cap="none" normalizeH="0" baseline="0" dirty="0">
                        <a:ln>
                          <a:noFill/>
                        </a:ln>
                        <a:solidFill>
                          <a:schemeClr val="accent1"/>
                        </a:solidFill>
                        <a:effectLst/>
                        <a:latin typeface="Arial"/>
                        <a:cs typeface="Arial"/>
                      </a:endParaRPr>
                    </a:p>
                  </a:txBody>
                  <a:tcPr marL="72014" marR="68400" marT="68402" marB="68402" horzOverflow="overflow">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171450" indent="-171450" algn="l" defTabSz="608013" rtl="0" eaLnBrk="1" latinLnBrk="0" hangingPunct="1">
                        <a:lnSpc>
                          <a:spcPct val="90000"/>
                        </a:lnSpc>
                        <a:spcBef>
                          <a:spcPts val="1000"/>
                        </a:spcBef>
                        <a:buFont typeface="Arial" panose="020B0604020202020204" pitchFamily="34" charset="0"/>
                        <a:defRPr sz="2400" kern="1200">
                          <a:solidFill>
                            <a:schemeClr val="tx1"/>
                          </a:solidFill>
                          <a:latin typeface="Calibri" panose="020F0502020204030204" pitchFamily="34" charset="0"/>
                        </a:defRPr>
                      </a:lvl1pPr>
                      <a:lvl2pPr marL="742950" indent="-285750" algn="l" defTabSz="608013" rtl="0" eaLnBrk="1" latinLnBrk="0" hangingPunct="1">
                        <a:lnSpc>
                          <a:spcPct val="90000"/>
                        </a:lnSpc>
                        <a:spcBef>
                          <a:spcPts val="500"/>
                        </a:spcBef>
                        <a:buFont typeface="Arial" panose="020B0604020202020204" pitchFamily="34" charset="0"/>
                        <a:defRPr sz="2000" kern="1200">
                          <a:solidFill>
                            <a:schemeClr val="tx1"/>
                          </a:solidFill>
                          <a:latin typeface="Calibri" panose="020F0502020204030204" pitchFamily="34" charset="0"/>
                        </a:defRPr>
                      </a:lvl2pPr>
                      <a:lvl3pPr marL="1143000" indent="-228600" algn="l" defTabSz="608013" rtl="0" eaLnBrk="1" latinLnBrk="0" hangingPunct="1">
                        <a:lnSpc>
                          <a:spcPct val="90000"/>
                        </a:lnSpc>
                        <a:spcBef>
                          <a:spcPts val="500"/>
                        </a:spcBef>
                        <a:buFont typeface="Arial" panose="020B0604020202020204" pitchFamily="34" charset="0"/>
                        <a:defRPr sz="2400" kern="1200">
                          <a:solidFill>
                            <a:schemeClr val="tx1"/>
                          </a:solidFill>
                          <a:latin typeface="Calibri" panose="020F0502020204030204" pitchFamily="34" charset="0"/>
                        </a:defRPr>
                      </a:lvl3pPr>
                      <a:lvl4pPr marL="16002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4pPr>
                      <a:lvl5pPr marL="2057400" indent="-228600" algn="l" defTabSz="608013" rtl="0" eaLnBrk="1" latinLnBrk="0" hangingPunct="1">
                        <a:lnSpc>
                          <a:spcPct val="90000"/>
                        </a:lnSpc>
                        <a:spcBef>
                          <a:spcPts val="500"/>
                        </a:spcBef>
                        <a:buFont typeface="Arial" panose="020B0604020202020204" pitchFamily="34" charset="0"/>
                        <a:defRPr sz="1600" kern="1200">
                          <a:solidFill>
                            <a:schemeClr val="tx1"/>
                          </a:solidFill>
                          <a:latin typeface="Calibri" panose="020F0502020204030204" pitchFamily="34" charset="0"/>
                        </a:defRPr>
                      </a:lvl5pPr>
                      <a:lvl6pPr marL="25146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6pPr>
                      <a:lvl7pPr marL="29718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7pPr>
                      <a:lvl8pPr marL="34290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8pPr>
                      <a:lvl9pPr marL="3886200" indent="-228600" algn="l" defTabSz="608013"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Calibri" panose="020F0502020204030204" pitchFamily="34" charset="0"/>
                        </a:defRPr>
                      </a:lvl9pPr>
                    </a:lstStyle>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400" b="0" i="0" u="none" strike="noStrike" cap="none" normalizeH="0" baseline="0" noProof="0" dirty="0">
                          <a:ln>
                            <a:noFill/>
                          </a:ln>
                          <a:solidFill>
                            <a:srgbClr val="42B0BC"/>
                          </a:solidFill>
                          <a:effectLst/>
                          <a:latin typeface="Arial"/>
                        </a:rPr>
                        <a:t>DELETED </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lang="en-US" sz="1400" b="0" i="0" u="none" strike="noStrike" cap="none" normalizeH="0" baseline="0" noProof="0" dirty="0">
                          <a:ln>
                            <a:noFill/>
                          </a:ln>
                          <a:solidFill>
                            <a:srgbClr val="42B0BC"/>
                          </a:solidFill>
                          <a:effectLst/>
                          <a:latin typeface="Arial"/>
                        </a:rPr>
                        <a:t>Content and practice learning experiences are covered by the standards of proficiencies and the requirement to meet these.</a:t>
                      </a:r>
                      <a:endParaRPr lang="en-GB" sz="1400" b="0" i="0" u="none" strike="noStrike" cap="none" normalizeH="0" baseline="0" noProof="0" dirty="0">
                        <a:ln>
                          <a:noFill/>
                        </a:ln>
                        <a:solidFill>
                          <a:srgbClr val="42B0BC"/>
                        </a:solidFill>
                        <a:effectLst/>
                        <a:latin typeface="Arial"/>
                      </a:endParaRPr>
                    </a:p>
                    <a:p>
                      <a:pPr marL="0" marR="0" lvl="0" indent="0" algn="l" defTabSz="608013"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400" b="0" i="0" u="none" strike="noStrike" kern="1200" cap="none" spc="0" normalizeH="0" baseline="0" noProof="0" dirty="0">
                        <a:ln>
                          <a:noFill/>
                        </a:ln>
                        <a:solidFill>
                          <a:srgbClr val="42B0BC"/>
                        </a:solidFill>
                        <a:effectLst/>
                        <a:uLnTx/>
                        <a:uFillTx/>
                        <a:latin typeface="Arial" panose="020B0604020202020204" pitchFamily="34" charset="0"/>
                        <a:ea typeface="+mn-ea"/>
                        <a:cs typeface="Arial" panose="020B0604020202020204" pitchFamily="34" charset="0"/>
                      </a:endParaRPr>
                    </a:p>
                  </a:txBody>
                  <a:tcPr marL="68579" marR="68400" marT="68402" marB="68402" horzOverflow="overflow">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080888789"/>
                  </a:ext>
                </a:extLst>
              </a:tr>
            </a:tbl>
          </a:graphicData>
        </a:graphic>
      </p:graphicFrame>
    </p:spTree>
    <p:extLst>
      <p:ext uri="{BB962C8B-B14F-4D97-AF65-F5344CB8AC3E}">
        <p14:creationId xmlns:p14="http://schemas.microsoft.com/office/powerpoint/2010/main" val="2131561292"/>
      </p:ext>
    </p:extLst>
  </p:cSld>
  <p:clrMapOvr>
    <a:masterClrMapping/>
  </p:clrMapOvr>
</p:sld>
</file>

<file path=ppt/theme/theme1.xml><?xml version="1.0" encoding="utf-8"?>
<a:theme xmlns:a="http://schemas.openxmlformats.org/drawingml/2006/main" name="Content slide purple - no circle">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407C4B51-2401-49DC-B391-7B55B18F45FB}" vid="{E9139BC6-F9F4-4470-820E-08797AECC969}"/>
    </a:ext>
  </a:extLst>
</a:theme>
</file>

<file path=ppt/theme/theme10.xml><?xml version="1.0" encoding="utf-8"?>
<a:theme xmlns:a="http://schemas.openxmlformats.org/drawingml/2006/main" name="Content slide blue - no circle">
  <a:themeElements>
    <a:clrScheme name="New NMC FINAL">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74E0C1"/>
      </a:hlink>
      <a:folHlink>
        <a:srgbClr val="DB3C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NMC PowerPoint Template - July 2022" id="{AAD70F5F-E9E3-4070-BF4B-6BE7B45DC65F}" vid="{4A6C1021-9C36-494A-9504-566A8B071CEF}"/>
    </a:ext>
  </a:extLst>
</a:theme>
</file>

<file path=ppt/theme/theme11.xml><?xml version="1.0" encoding="utf-8"?>
<a:theme xmlns:a="http://schemas.openxmlformats.org/drawingml/2006/main" name="Content slide image blue 8">
  <a:themeElements>
    <a:clrScheme name="New NMC FINAL">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74E0C1"/>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NMC PowerPoint Template - July 2022" id="{AAD70F5F-E9E3-4070-BF4B-6BE7B45DC65F}" vid="{B97D8E95-B801-49B0-BE7C-0583151DC7C9}"/>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Green 2">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407C4B51-2401-49DC-B391-7B55B18F45FB}" vid="{F678EC57-A0A0-4ABA-9CDA-C9C7AF442472}"/>
    </a:ext>
  </a:extLst>
</a:theme>
</file>

<file path=ppt/theme/theme3.xml><?xml version="1.0" encoding="utf-8"?>
<a:theme xmlns:a="http://schemas.openxmlformats.org/drawingml/2006/main" name="Content slide image green 4">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407C4B51-2401-49DC-B391-7B55B18F45FB}" vid="{A4066A37-EFA9-461E-92E8-03D5A38A07F5}"/>
    </a:ext>
  </a:extLst>
</a:theme>
</file>

<file path=ppt/theme/theme4.xml><?xml version="1.0" encoding="utf-8"?>
<a:theme xmlns:a="http://schemas.openxmlformats.org/drawingml/2006/main" name="Cover Green 6">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407C4B51-2401-49DC-B391-7B55B18F45FB}" vid="{2CD6812A-0B98-4471-A005-642AE7238459}"/>
    </a:ext>
  </a:extLst>
</a:theme>
</file>

<file path=ppt/theme/theme5.xml><?xml version="1.0" encoding="utf-8"?>
<a:theme xmlns:a="http://schemas.openxmlformats.org/drawingml/2006/main" name="Content slide image green 7">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407C4B51-2401-49DC-B391-7B55B18F45FB}" vid="{673621B0-2B3D-4714-B912-F2668688452B}"/>
    </a:ext>
  </a:extLst>
</a:theme>
</file>

<file path=ppt/theme/theme6.xml><?xml version="1.0" encoding="utf-8"?>
<a:theme xmlns:a="http://schemas.openxmlformats.org/drawingml/2006/main" name="Content slide image green 5">
  <a:themeElements>
    <a:clrScheme name="NMC NEW 2022">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8917A6"/>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407C4B51-2401-49DC-B391-7B55B18F45FB}" vid="{FD5E4518-EDD7-4091-ABBA-38F2C80664D9}"/>
    </a:ext>
  </a:extLst>
</a:theme>
</file>

<file path=ppt/theme/theme7.xml><?xml version="1.0" encoding="utf-8"?>
<a:theme xmlns:a="http://schemas.openxmlformats.org/drawingml/2006/main" name="1_Content slide purple - no circle">
  <a:themeElements>
    <a:clrScheme name="New NMC FINAL">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74E0C1"/>
      </a:hlink>
      <a:folHlink>
        <a:srgbClr val="DB3C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NMC PowerPoint Template - July 2022" id="{AAD70F5F-E9E3-4070-BF4B-6BE7B45DC65F}" vid="{7F86E542-3DAF-4C18-9188-EFAC502D2537}"/>
    </a:ext>
  </a:extLst>
</a:theme>
</file>

<file path=ppt/theme/theme8.xml><?xml version="1.0" encoding="utf-8"?>
<a:theme xmlns:a="http://schemas.openxmlformats.org/drawingml/2006/main" name="Content slide image blue 12">
  <a:themeElements>
    <a:clrScheme name="New NMC FINAL">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74E0C1"/>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NMC PowerPoint Template - July 2022" id="{AAD70F5F-E9E3-4070-BF4B-6BE7B45DC65F}" vid="{8C8DD602-CD89-40B5-B67C-57EE5155AA0D}"/>
    </a:ext>
  </a:extLst>
</a:theme>
</file>

<file path=ppt/theme/theme9.xml><?xml version="1.0" encoding="utf-8"?>
<a:theme xmlns:a="http://schemas.openxmlformats.org/drawingml/2006/main" name="Content slide image blue 3">
  <a:themeElements>
    <a:clrScheme name="New NMC FINAL">
      <a:dk1>
        <a:srgbClr val="005A9B"/>
      </a:dk1>
      <a:lt1>
        <a:srgbClr val="FFFFFF"/>
      </a:lt1>
      <a:dk2>
        <a:srgbClr val="31006F"/>
      </a:dk2>
      <a:lt2>
        <a:srgbClr val="DB3C8E"/>
      </a:lt2>
      <a:accent1>
        <a:srgbClr val="005961"/>
      </a:accent1>
      <a:accent2>
        <a:srgbClr val="495AD4"/>
      </a:accent2>
      <a:accent3>
        <a:srgbClr val="8917A6"/>
      </a:accent3>
      <a:accent4>
        <a:srgbClr val="00749B"/>
      </a:accent4>
      <a:accent5>
        <a:srgbClr val="327FEF"/>
      </a:accent5>
      <a:accent6>
        <a:srgbClr val="74E0C1"/>
      </a:accent6>
      <a:hlink>
        <a:srgbClr val="74E0C1"/>
      </a:hlink>
      <a:folHlink>
        <a:srgbClr val="DB3C8E"/>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NMC PowerPoint Template - July 2022" id="{AAD70F5F-E9E3-4070-BF4B-6BE7B45DC65F}" vid="{0B5E4C66-9BB5-4E7F-ADAB-F2A9B26C5147}"/>
    </a:ext>
  </a:extLst>
</a:theme>
</file>

<file path=docProps/app.xml><?xml version="1.0" encoding="utf-8"?>
<Properties xmlns="http://schemas.openxmlformats.org/officeDocument/2006/extended-properties" xmlns:vt="http://schemas.openxmlformats.org/officeDocument/2006/docPropsVTypes">
  <TotalTime>1953</TotalTime>
  <Words>2996</Words>
  <Application>Microsoft Office PowerPoint</Application>
  <PresentationFormat>Widescreen</PresentationFormat>
  <Paragraphs>278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11</vt:i4>
      </vt:variant>
      <vt:variant>
        <vt:lpstr>Slide Titles</vt:lpstr>
      </vt:variant>
      <vt:variant>
        <vt:i4>20</vt:i4>
      </vt:variant>
    </vt:vector>
  </HeadingPairs>
  <TitlesOfParts>
    <vt:vector size="34" baseType="lpstr">
      <vt:lpstr>Arial</vt:lpstr>
      <vt:lpstr>Calibri</vt:lpstr>
      <vt:lpstr>Symbol</vt:lpstr>
      <vt:lpstr>Content slide purple - no circle</vt:lpstr>
      <vt:lpstr>Cover Green 2</vt:lpstr>
      <vt:lpstr>Content slide image green 4</vt:lpstr>
      <vt:lpstr>Cover Green 6</vt:lpstr>
      <vt:lpstr>Content slide image green 7</vt:lpstr>
      <vt:lpstr>Content slide image green 5</vt:lpstr>
      <vt:lpstr>1_Content slide purple - no circle</vt:lpstr>
      <vt:lpstr>Content slide image blue 12</vt:lpstr>
      <vt:lpstr>Content slide image blue 3</vt:lpstr>
      <vt:lpstr>Content slide blue - no circle</vt:lpstr>
      <vt:lpstr>Content slide image blue 8</vt:lpstr>
      <vt:lpstr>Future programme standards:  Nursing </vt:lpstr>
      <vt:lpstr>Housekeeping slide</vt:lpstr>
      <vt:lpstr>Standards for pre-registration nursing programmes </vt:lpstr>
      <vt:lpstr>Future programme standards chronology</vt:lpstr>
      <vt:lpstr>Assurance</vt:lpstr>
      <vt:lpstr>Summary of changes to the standards for  pre-registration nursing programmes   </vt:lpstr>
      <vt:lpstr>All references to the EU Directive including the annexe in the standards for pre-registration nursing programme have been removed  </vt:lpstr>
      <vt:lpstr>PowerPoint Presentation</vt:lpstr>
      <vt:lpstr>Changes regarding the knowledge, skills and placement settings for pre-registration nursing programmes</vt:lpstr>
      <vt:lpstr>Changes regarding the use of simulation in standards for pre-registered nursing programmes</vt:lpstr>
      <vt:lpstr>Changes regarding the use of simulation in pre-registered nursing programmes</vt:lpstr>
      <vt:lpstr>Amendments to other standards based on this review:</vt:lpstr>
      <vt:lpstr>PowerPoint Presentation</vt:lpstr>
      <vt:lpstr>New glossary definition for all programme standards and framework</vt:lpstr>
      <vt:lpstr>Transitional arrangements</vt:lpstr>
      <vt:lpstr>International research:  The context in which programmes are delivered using fewer practice learning hours</vt:lpstr>
      <vt:lpstr>The international context</vt:lpstr>
      <vt:lpstr>Analysis of the findings</vt:lpstr>
      <vt:lpstr>Implications for the NMC and future work</vt:lpstr>
      <vt:lpstr> Questions?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West</dc:creator>
  <cp:lastModifiedBy>Grace Batterham</cp:lastModifiedBy>
  <cp:revision>20</cp:revision>
  <cp:lastPrinted>2023-02-13T09:45:11Z</cp:lastPrinted>
  <dcterms:created xsi:type="dcterms:W3CDTF">2022-12-05T10:07:10Z</dcterms:created>
  <dcterms:modified xsi:type="dcterms:W3CDTF">2023-02-15T09:08:53Z</dcterms:modified>
</cp:coreProperties>
</file>